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9" r:id="rId3"/>
    <p:sldId id="261" r:id="rId4"/>
    <p:sldId id="262" r:id="rId5"/>
    <p:sldId id="263" r:id="rId6"/>
    <p:sldId id="264" r:id="rId7"/>
    <p:sldId id="265" r:id="rId8"/>
    <p:sldId id="266" r:id="rId9"/>
    <p:sldId id="267"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4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EF56C1-0ED6-486D-A918-B88A8AD8E501}" type="datetimeFigureOut">
              <a:rPr lang="en-US" smtClean="0"/>
              <a:t>7/15/2014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5DBA5D-0A77-46AC-94D6-065CDA44718D}" type="slidenum">
              <a:rPr lang="en-US" smtClean="0"/>
              <a:t>‹#›</a:t>
            </a:fld>
            <a:endParaRPr lang="en-US"/>
          </a:p>
        </p:txBody>
      </p:sp>
    </p:spTree>
    <p:extLst>
      <p:ext uri="{BB962C8B-B14F-4D97-AF65-F5344CB8AC3E}">
        <p14:creationId xmlns:p14="http://schemas.microsoft.com/office/powerpoint/2010/main" val="1400707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6FD48CE0-4814-4165-8C98-61C6B122C65E}" type="slidenum">
              <a:rPr lang="en-US" smtClean="0">
                <a:solidFill>
                  <a:prstClr val="black"/>
                </a:solidFill>
                <a:latin typeface="Times New Roman" pitchFamily="48" charset="0"/>
              </a:rPr>
              <a:pPr/>
              <a:t>1</a:t>
            </a:fld>
            <a:endParaRPr lang="en-US" smtClean="0">
              <a:solidFill>
                <a:prstClr val="black"/>
              </a:solidFill>
              <a:latin typeface="Times New Roman" pitchFamily="4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latin typeface="Times New Roman" pitchFamily="4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563EC0E-F59D-422E-AF64-098400C4A024}" type="slidenum">
              <a:rPr lang="en-US" smtClean="0">
                <a:solidFill>
                  <a:prstClr val="black"/>
                </a:solidFill>
              </a:rPr>
              <a:pPr>
                <a:defRPr/>
              </a:pPr>
              <a:t>10</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9BB938F-80BB-4726-9C03-0C8B765710A5}" type="slidenum">
              <a:rPr lang="en-US" smtClean="0">
                <a:solidFill>
                  <a:prstClr val="black"/>
                </a:solidFill>
              </a:rPr>
              <a:pPr/>
              <a:t>11</a:t>
            </a:fld>
            <a:endParaRPr lang="en-US" smtClean="0">
              <a:solidFill>
                <a:prstClr val="black"/>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3E1C53B6-5599-47D2-B5A2-0064AB7FF6FB}" type="slidenum">
              <a:rPr lang="en-US" smtClean="0">
                <a:solidFill>
                  <a:prstClr val="black"/>
                </a:solidFill>
              </a:rPr>
              <a:pPr/>
              <a:t>12</a:t>
            </a:fld>
            <a:endParaRPr lang="en-US" smtClean="0">
              <a:solidFill>
                <a:prstClr val="black"/>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82A7BDC-F165-42EE-A528-B398A7504654}" type="slidenum">
              <a:rPr lang="en-US" smtClean="0">
                <a:solidFill>
                  <a:prstClr val="black"/>
                </a:solidFill>
              </a:rPr>
              <a:pPr/>
              <a:t>13</a:t>
            </a:fld>
            <a:endParaRPr lang="en-US" smtClean="0">
              <a:solidFill>
                <a:prstClr val="black"/>
              </a:solidFill>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13DCEBA-A9B1-4EA8-9C8A-F49F7726B1E1}" type="slidenum">
              <a:rPr lang="en-US" smtClean="0">
                <a:solidFill>
                  <a:prstClr val="black"/>
                </a:solidFill>
              </a:rPr>
              <a:pPr/>
              <a:t>14</a:t>
            </a:fld>
            <a:endParaRPr lang="en-US" smtClean="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B14B6E5-3194-49DC-908E-AA9A62396464}" type="slidenum">
              <a:rPr lang="en-US" smtClean="0">
                <a:solidFill>
                  <a:prstClr val="black"/>
                </a:solidFill>
              </a:rPr>
              <a:pPr/>
              <a:t>15</a:t>
            </a:fld>
            <a:endParaRPr lang="en-US" smtClean="0">
              <a:solidFill>
                <a:prstClr val="black"/>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BFF94A9-C3A0-4FBD-BD12-3D1C07713A11}" type="slidenum">
              <a:rPr lang="en-US" smtClean="0">
                <a:solidFill>
                  <a:prstClr val="black"/>
                </a:solidFill>
              </a:rPr>
              <a:pPr/>
              <a:t>16</a:t>
            </a:fld>
            <a:endParaRPr lang="en-US" smtClean="0">
              <a:solidFill>
                <a:prstClr val="black"/>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982AA2C9-4182-4CB0-91A7-715C200F8F5D}" type="slidenum">
              <a:rPr lang="en-US" smtClean="0">
                <a:solidFill>
                  <a:prstClr val="black"/>
                </a:solidFill>
              </a:rPr>
              <a:pPr/>
              <a:t>17</a:t>
            </a:fld>
            <a:endParaRPr lang="en-US" smtClean="0">
              <a:solidFill>
                <a:prstClr val="black"/>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056F21A-48FA-483C-93FA-D79CB8F93C44}" type="slidenum">
              <a:rPr lang="en-US" smtClean="0">
                <a:solidFill>
                  <a:prstClr val="black"/>
                </a:solidFill>
              </a:rPr>
              <a:pPr/>
              <a:t>18</a:t>
            </a:fld>
            <a:endParaRPr lang="en-US" smtClean="0">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8965C8F-9954-4FCB-90C4-B310E1643F83}" type="slidenum">
              <a:rPr lang="en-US" smtClean="0">
                <a:solidFill>
                  <a:prstClr val="black"/>
                </a:solidFill>
              </a:rPr>
              <a:pPr/>
              <a:t>19</a:t>
            </a:fld>
            <a:endParaRPr lang="en-US" smtClean="0">
              <a:solidFill>
                <a:prstClr val="black"/>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smtClean="0"/>
          </a:p>
        </p:txBody>
      </p:sp>
      <p:sp>
        <p:nvSpPr>
          <p:cNvPr id="22532" name="Slide Number Placeholder 3"/>
          <p:cNvSpPr>
            <a:spLocks noGrp="1"/>
          </p:cNvSpPr>
          <p:nvPr>
            <p:ph type="sldNum" sz="quarter" idx="5"/>
          </p:nvPr>
        </p:nvSpPr>
        <p:spPr>
          <a:noFill/>
        </p:spPr>
        <p:txBody>
          <a:bodyPr/>
          <a:lstStyle/>
          <a:p>
            <a:fld id="{1970B4DE-66A1-44A3-86B0-88B1AD6BC39B}" type="slidenum">
              <a:rPr lang="en-US" smtClean="0">
                <a:solidFill>
                  <a:prstClr val="black"/>
                </a:solidFill>
              </a:rPr>
              <a:pPr/>
              <a:t>2</a:t>
            </a:fld>
            <a:endParaRPr lang="en-US" smtClean="0">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EBA79C-606A-4A35-9647-4D305C77F39B}" type="slidenum">
              <a:rPr lang="en-US" smtClean="0">
                <a:solidFill>
                  <a:prstClr val="black"/>
                </a:solidFill>
              </a:rPr>
              <a:pPr>
                <a:defRPr/>
              </a:pPr>
              <a:t>20</a:t>
            </a:fld>
            <a:endParaRPr lang="en-US">
              <a:solidFill>
                <a:prstClr val="black"/>
              </a:solidFill>
            </a:endParaRPr>
          </a:p>
        </p:txBody>
      </p:sp>
    </p:spTree>
    <p:extLst>
      <p:ext uri="{BB962C8B-B14F-4D97-AF65-F5344CB8AC3E}">
        <p14:creationId xmlns:p14="http://schemas.microsoft.com/office/powerpoint/2010/main" val="7444695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EBA79C-606A-4A35-9647-4D305C77F39B}" type="slidenum">
              <a:rPr lang="en-US" smtClean="0">
                <a:solidFill>
                  <a:prstClr val="black"/>
                </a:solidFill>
              </a:rPr>
              <a:pPr>
                <a:defRPr/>
              </a:pPr>
              <a:t>21</a:t>
            </a:fld>
            <a:endParaRPr lang="en-US">
              <a:solidFill>
                <a:prstClr val="black"/>
              </a:solidFill>
            </a:endParaRPr>
          </a:p>
        </p:txBody>
      </p:sp>
    </p:spTree>
    <p:extLst>
      <p:ext uri="{BB962C8B-B14F-4D97-AF65-F5344CB8AC3E}">
        <p14:creationId xmlns:p14="http://schemas.microsoft.com/office/powerpoint/2010/main" val="2670418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EBA79C-606A-4A35-9647-4D305C77F39B}"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4180339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46BBB7AA-89E3-4945-A51C-7DDC9B0C2488}" type="slidenum">
              <a:rPr lang="en-US" smtClean="0">
                <a:solidFill>
                  <a:prstClr val="black"/>
                </a:solidFill>
              </a:rPr>
              <a:pPr/>
              <a:t>4</a:t>
            </a:fld>
            <a:endParaRPr lang="en-US"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64E5BA0-4438-48A5-9B62-5CBADE42319F}" type="slidenum">
              <a:rPr lang="en-US" smtClean="0">
                <a:solidFill>
                  <a:prstClr val="black"/>
                </a:solidFill>
              </a:rPr>
              <a:pPr/>
              <a:t>5</a:t>
            </a:fld>
            <a:endParaRPr lang="en-US" smtClean="0">
              <a:solidFill>
                <a:prstClr val="black"/>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4DB9A91-97F2-41BC-B997-80ACFE4439C1}" type="slidenum">
              <a:rPr lang="en-US" smtClean="0">
                <a:solidFill>
                  <a:prstClr val="black"/>
                </a:solidFill>
              </a:rPr>
              <a:pPr/>
              <a:t>6</a:t>
            </a:fld>
            <a:endParaRPr lang="en-US" smtClean="0">
              <a:solidFill>
                <a:prstClr val="black"/>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EBA79C-606A-4A35-9647-4D305C77F39B}" type="slidenum">
              <a:rPr lang="en-US" smtClean="0">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3427454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99909006-A4E9-412D-9675-959E10C9ED6F}" type="slidenum">
              <a:rPr lang="en-US" smtClean="0">
                <a:solidFill>
                  <a:prstClr val="black"/>
                </a:solidFill>
              </a:rPr>
              <a:pPr/>
              <a:t>8</a:t>
            </a:fld>
            <a:endParaRPr lang="en-US" smtClean="0">
              <a:solidFill>
                <a:prstClr val="black"/>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563EC0E-F59D-422E-AF64-098400C4A024}" type="slidenum">
              <a:rPr lang="en-US" smtClean="0">
                <a:solidFill>
                  <a:prstClr val="black"/>
                </a:solidFill>
              </a:rPr>
              <a:pPr>
                <a:defRPr/>
              </a:pPr>
              <a:t>9</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solidFill>
                <a:srgbClr val="DBF5F9"/>
              </a:solidFill>
            </a:endParaRPr>
          </a:p>
        </p:txBody>
      </p:sp>
      <p:sp>
        <p:nvSpPr>
          <p:cNvPr id="5" name="Footer Placeholder 4"/>
          <p:cNvSpPr>
            <a:spLocks noGrp="1"/>
          </p:cNvSpPr>
          <p:nvPr>
            <p:ph type="ftr" sz="quarter" idx="11"/>
          </p:nvPr>
        </p:nvSpPr>
        <p:spPr/>
        <p:txBody>
          <a:bodyPr/>
          <a:lstStyle/>
          <a:p>
            <a:pPr>
              <a:defRPr/>
            </a:pPr>
            <a:endParaRPr lang="en-US">
              <a:solidFill>
                <a:srgbClr val="DBF5F9"/>
              </a:solidFill>
            </a:endParaRPr>
          </a:p>
        </p:txBody>
      </p:sp>
      <p:sp>
        <p:nvSpPr>
          <p:cNvPr id="6" name="Slide Number Placeholder 5"/>
          <p:cNvSpPr>
            <a:spLocks noGrp="1"/>
          </p:cNvSpPr>
          <p:nvPr>
            <p:ph type="sldNum" sz="quarter" idx="12"/>
          </p:nvPr>
        </p:nvSpPr>
        <p:spPr/>
        <p:txBody>
          <a:bodyPr/>
          <a:lstStyle/>
          <a:p>
            <a:pPr>
              <a:defRPr/>
            </a:pPr>
            <a:fld id="{26166418-A731-4E6C-B9CD-3E07D29CE0A9}" type="slidenum">
              <a:rPr lang="en-US" smtClean="0"/>
              <a:pPr>
                <a:defRPr/>
              </a:pPr>
              <a:t>‹#›</a:t>
            </a:fld>
            <a:endParaRPr lang="en-US"/>
          </a:p>
        </p:txBody>
      </p:sp>
    </p:spTree>
    <p:extLst>
      <p:ext uri="{BB962C8B-B14F-4D97-AF65-F5344CB8AC3E}">
        <p14:creationId xmlns:p14="http://schemas.microsoft.com/office/powerpoint/2010/main" val="2879529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DBF5F9"/>
              </a:solidFill>
            </a:endParaRPr>
          </a:p>
        </p:txBody>
      </p:sp>
      <p:sp>
        <p:nvSpPr>
          <p:cNvPr id="5" name="Footer Placeholder 4"/>
          <p:cNvSpPr>
            <a:spLocks noGrp="1"/>
          </p:cNvSpPr>
          <p:nvPr>
            <p:ph type="ftr" sz="quarter" idx="11"/>
          </p:nvPr>
        </p:nvSpPr>
        <p:spPr/>
        <p:txBody>
          <a:bodyPr/>
          <a:lstStyle/>
          <a:p>
            <a:pPr>
              <a:defRPr/>
            </a:pPr>
            <a:endParaRPr lang="en-US">
              <a:solidFill>
                <a:srgbClr val="DBF5F9"/>
              </a:solidFill>
            </a:endParaRPr>
          </a:p>
        </p:txBody>
      </p:sp>
      <p:sp>
        <p:nvSpPr>
          <p:cNvPr id="6" name="Slide Number Placeholder 5"/>
          <p:cNvSpPr>
            <a:spLocks noGrp="1"/>
          </p:cNvSpPr>
          <p:nvPr>
            <p:ph type="sldNum" sz="quarter" idx="12"/>
          </p:nvPr>
        </p:nvSpPr>
        <p:spPr/>
        <p:txBody>
          <a:bodyPr/>
          <a:lstStyle/>
          <a:p>
            <a:pPr>
              <a:defRPr/>
            </a:pPr>
            <a:fld id="{71E7DB32-FBFD-441A-AB2B-7B8C5169EAB5}" type="slidenum">
              <a:rPr lang="en-US" smtClean="0"/>
              <a:pPr>
                <a:defRPr/>
              </a:pPr>
              <a:t>‹#›</a:t>
            </a:fld>
            <a:endParaRPr lang="en-US"/>
          </a:p>
        </p:txBody>
      </p:sp>
    </p:spTree>
    <p:extLst>
      <p:ext uri="{BB962C8B-B14F-4D97-AF65-F5344CB8AC3E}">
        <p14:creationId xmlns:p14="http://schemas.microsoft.com/office/powerpoint/2010/main" val="39201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DBF5F9"/>
              </a:solidFill>
            </a:endParaRPr>
          </a:p>
        </p:txBody>
      </p:sp>
      <p:sp>
        <p:nvSpPr>
          <p:cNvPr id="5" name="Footer Placeholder 4"/>
          <p:cNvSpPr>
            <a:spLocks noGrp="1"/>
          </p:cNvSpPr>
          <p:nvPr>
            <p:ph type="ftr" sz="quarter" idx="11"/>
          </p:nvPr>
        </p:nvSpPr>
        <p:spPr/>
        <p:txBody>
          <a:bodyPr/>
          <a:lstStyle/>
          <a:p>
            <a:pPr>
              <a:defRPr/>
            </a:pPr>
            <a:endParaRPr lang="en-US">
              <a:solidFill>
                <a:srgbClr val="DBF5F9"/>
              </a:solidFill>
            </a:endParaRPr>
          </a:p>
        </p:txBody>
      </p:sp>
      <p:sp>
        <p:nvSpPr>
          <p:cNvPr id="6" name="Slide Number Placeholder 5"/>
          <p:cNvSpPr>
            <a:spLocks noGrp="1"/>
          </p:cNvSpPr>
          <p:nvPr>
            <p:ph type="sldNum" sz="quarter" idx="12"/>
          </p:nvPr>
        </p:nvSpPr>
        <p:spPr/>
        <p:txBody>
          <a:bodyPr/>
          <a:lstStyle/>
          <a:p>
            <a:pPr>
              <a:defRPr/>
            </a:pPr>
            <a:fld id="{F4038A5E-809E-42B3-A4FF-945883236C8F}" type="slidenum">
              <a:rPr lang="en-US" smtClean="0"/>
              <a:pPr>
                <a:defRPr/>
              </a:pPr>
              <a:t>‹#›</a:t>
            </a:fld>
            <a:endParaRPr lang="en-US"/>
          </a:p>
        </p:txBody>
      </p:sp>
    </p:spTree>
    <p:extLst>
      <p:ext uri="{BB962C8B-B14F-4D97-AF65-F5344CB8AC3E}">
        <p14:creationId xmlns:p14="http://schemas.microsoft.com/office/powerpoint/2010/main" val="1904252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normAutofit/>
          </a:bodyPr>
          <a:lstStyle/>
          <a:p>
            <a:pPr lvl="0"/>
            <a:endParaRPr lang="en-US" noProof="0" smtClean="0"/>
          </a:p>
        </p:txBody>
      </p:sp>
      <p:sp>
        <p:nvSpPr>
          <p:cNvPr id="5" name="Date Placeholder 9"/>
          <p:cNvSpPr>
            <a:spLocks noGrp="1"/>
          </p:cNvSpPr>
          <p:nvPr>
            <p:ph type="dt" sz="half" idx="10"/>
          </p:nvPr>
        </p:nvSpPr>
        <p:spPr/>
        <p:txBody>
          <a:bodyPr/>
          <a:lstStyle>
            <a:lvl1pPr>
              <a:defRPr/>
            </a:lvl1pPr>
          </a:lstStyle>
          <a:p>
            <a:pPr>
              <a:defRPr/>
            </a:pPr>
            <a:endParaRPr lang="en-US">
              <a:solidFill>
                <a:srgbClr val="DBF5F9"/>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DBF5F9"/>
              </a:solidFill>
            </a:endParaRPr>
          </a:p>
        </p:txBody>
      </p:sp>
      <p:sp>
        <p:nvSpPr>
          <p:cNvPr id="7" name="Slide Number Placeholder 17"/>
          <p:cNvSpPr>
            <a:spLocks noGrp="1"/>
          </p:cNvSpPr>
          <p:nvPr>
            <p:ph type="sldNum" sz="quarter" idx="12"/>
          </p:nvPr>
        </p:nvSpPr>
        <p:spPr/>
        <p:txBody>
          <a:bodyPr/>
          <a:lstStyle>
            <a:lvl1pPr>
              <a:defRPr/>
            </a:lvl1pPr>
          </a:lstStyle>
          <a:p>
            <a:pPr>
              <a:defRPr/>
            </a:pPr>
            <a:fld id="{167FE279-48B4-43DD-906A-ABDA8153B9D3}" type="slidenum">
              <a:rPr lang="en-US"/>
              <a:pPr>
                <a:defRPr/>
              </a:pPr>
              <a:t>‹#›</a:t>
            </a:fld>
            <a:endParaRPr lang="en-US"/>
          </a:p>
        </p:txBody>
      </p:sp>
    </p:spTree>
    <p:extLst>
      <p:ext uri="{BB962C8B-B14F-4D97-AF65-F5344CB8AC3E}">
        <p14:creationId xmlns:p14="http://schemas.microsoft.com/office/powerpoint/2010/main" val="3881230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9"/>
          <p:cNvSpPr>
            <a:spLocks noGrp="1"/>
          </p:cNvSpPr>
          <p:nvPr>
            <p:ph type="dt" sz="half" idx="10"/>
          </p:nvPr>
        </p:nvSpPr>
        <p:spPr/>
        <p:txBody>
          <a:bodyPr/>
          <a:lstStyle>
            <a:lvl1pPr>
              <a:defRPr/>
            </a:lvl1pPr>
          </a:lstStyle>
          <a:p>
            <a:pPr>
              <a:defRPr/>
            </a:pPr>
            <a:endParaRPr lang="en-US">
              <a:solidFill>
                <a:srgbClr val="DBF5F9"/>
              </a:solidFill>
            </a:endParaRPr>
          </a:p>
        </p:txBody>
      </p:sp>
      <p:sp>
        <p:nvSpPr>
          <p:cNvPr id="7" name="Footer Placeholder 21"/>
          <p:cNvSpPr>
            <a:spLocks noGrp="1"/>
          </p:cNvSpPr>
          <p:nvPr>
            <p:ph type="ftr" sz="quarter" idx="11"/>
          </p:nvPr>
        </p:nvSpPr>
        <p:spPr/>
        <p:txBody>
          <a:bodyPr/>
          <a:lstStyle>
            <a:lvl1pPr>
              <a:defRPr/>
            </a:lvl1pPr>
          </a:lstStyle>
          <a:p>
            <a:pPr>
              <a:defRPr/>
            </a:pPr>
            <a:endParaRPr lang="en-US">
              <a:solidFill>
                <a:srgbClr val="DBF5F9"/>
              </a:solidFill>
            </a:endParaRPr>
          </a:p>
        </p:txBody>
      </p:sp>
      <p:sp>
        <p:nvSpPr>
          <p:cNvPr id="8" name="Slide Number Placeholder 17"/>
          <p:cNvSpPr>
            <a:spLocks noGrp="1"/>
          </p:cNvSpPr>
          <p:nvPr>
            <p:ph type="sldNum" sz="quarter" idx="12"/>
          </p:nvPr>
        </p:nvSpPr>
        <p:spPr/>
        <p:txBody>
          <a:bodyPr/>
          <a:lstStyle>
            <a:lvl1pPr>
              <a:defRPr/>
            </a:lvl1pPr>
          </a:lstStyle>
          <a:p>
            <a:pPr>
              <a:defRPr/>
            </a:pPr>
            <a:fld id="{5407AE72-1983-4074-AC0A-56AB02FA8A73}" type="slidenum">
              <a:rPr lang="en-US"/>
              <a:pPr>
                <a:defRPr/>
              </a:pPr>
              <a:t>‹#›</a:t>
            </a:fld>
            <a:endParaRPr lang="en-US"/>
          </a:p>
        </p:txBody>
      </p:sp>
    </p:spTree>
    <p:extLst>
      <p:ext uri="{BB962C8B-B14F-4D97-AF65-F5344CB8AC3E}">
        <p14:creationId xmlns:p14="http://schemas.microsoft.com/office/powerpoint/2010/main" val="1378464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DBF5F9"/>
              </a:solidFill>
            </a:endParaRPr>
          </a:p>
        </p:txBody>
      </p:sp>
      <p:sp>
        <p:nvSpPr>
          <p:cNvPr id="5" name="Footer Placeholder 4"/>
          <p:cNvSpPr>
            <a:spLocks noGrp="1"/>
          </p:cNvSpPr>
          <p:nvPr>
            <p:ph type="ftr" sz="quarter" idx="11"/>
          </p:nvPr>
        </p:nvSpPr>
        <p:spPr/>
        <p:txBody>
          <a:bodyPr/>
          <a:lstStyle/>
          <a:p>
            <a:pPr>
              <a:defRPr/>
            </a:pPr>
            <a:endParaRPr lang="en-US">
              <a:solidFill>
                <a:srgbClr val="DBF5F9"/>
              </a:solidFill>
            </a:endParaRPr>
          </a:p>
        </p:txBody>
      </p:sp>
      <p:sp>
        <p:nvSpPr>
          <p:cNvPr id="6" name="Slide Number Placeholder 5"/>
          <p:cNvSpPr>
            <a:spLocks noGrp="1"/>
          </p:cNvSpPr>
          <p:nvPr>
            <p:ph type="sldNum" sz="quarter" idx="12"/>
          </p:nvPr>
        </p:nvSpPr>
        <p:spPr/>
        <p:txBody>
          <a:bodyPr/>
          <a:lstStyle/>
          <a:p>
            <a:pPr>
              <a:defRPr/>
            </a:pPr>
            <a:fld id="{3DB7B1AC-1F9F-4DA0-A4E0-91E058CAECAD}" type="slidenum">
              <a:rPr lang="en-US" smtClean="0"/>
              <a:pPr>
                <a:defRPr/>
              </a:pPr>
              <a:t>‹#›</a:t>
            </a:fld>
            <a:endParaRPr lang="en-US"/>
          </a:p>
        </p:txBody>
      </p:sp>
    </p:spTree>
    <p:extLst>
      <p:ext uri="{BB962C8B-B14F-4D97-AF65-F5344CB8AC3E}">
        <p14:creationId xmlns:p14="http://schemas.microsoft.com/office/powerpoint/2010/main" val="328323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DBF5F9"/>
              </a:solidFill>
            </a:endParaRPr>
          </a:p>
        </p:txBody>
      </p:sp>
      <p:sp>
        <p:nvSpPr>
          <p:cNvPr id="5" name="Footer Placeholder 4"/>
          <p:cNvSpPr>
            <a:spLocks noGrp="1"/>
          </p:cNvSpPr>
          <p:nvPr>
            <p:ph type="ftr" sz="quarter" idx="11"/>
          </p:nvPr>
        </p:nvSpPr>
        <p:spPr/>
        <p:txBody>
          <a:bodyPr/>
          <a:lstStyle/>
          <a:p>
            <a:pPr>
              <a:defRPr/>
            </a:pPr>
            <a:endParaRPr lang="en-US">
              <a:solidFill>
                <a:srgbClr val="DBF5F9"/>
              </a:solidFill>
            </a:endParaRPr>
          </a:p>
        </p:txBody>
      </p:sp>
      <p:sp>
        <p:nvSpPr>
          <p:cNvPr id="6" name="Slide Number Placeholder 5"/>
          <p:cNvSpPr>
            <a:spLocks noGrp="1"/>
          </p:cNvSpPr>
          <p:nvPr>
            <p:ph type="sldNum" sz="quarter" idx="12"/>
          </p:nvPr>
        </p:nvSpPr>
        <p:spPr/>
        <p:txBody>
          <a:bodyPr/>
          <a:lstStyle/>
          <a:p>
            <a:pPr>
              <a:defRPr/>
            </a:pPr>
            <a:fld id="{0EE45150-328E-42F5-A596-5510BA64131B}" type="slidenum">
              <a:rPr lang="en-US" smtClean="0"/>
              <a:pPr>
                <a:defRPr/>
              </a:pPr>
              <a:t>‹#›</a:t>
            </a:fld>
            <a:endParaRPr lang="en-US"/>
          </a:p>
        </p:txBody>
      </p:sp>
    </p:spTree>
    <p:extLst>
      <p:ext uri="{BB962C8B-B14F-4D97-AF65-F5344CB8AC3E}">
        <p14:creationId xmlns:p14="http://schemas.microsoft.com/office/powerpoint/2010/main" val="1648615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solidFill>
                <a:srgbClr val="DBF5F9"/>
              </a:solidFill>
            </a:endParaRPr>
          </a:p>
        </p:txBody>
      </p:sp>
      <p:sp>
        <p:nvSpPr>
          <p:cNvPr id="6" name="Footer Placeholder 5"/>
          <p:cNvSpPr>
            <a:spLocks noGrp="1"/>
          </p:cNvSpPr>
          <p:nvPr>
            <p:ph type="ftr" sz="quarter" idx="11"/>
          </p:nvPr>
        </p:nvSpPr>
        <p:spPr/>
        <p:txBody>
          <a:bodyPr/>
          <a:lstStyle/>
          <a:p>
            <a:pPr>
              <a:defRPr/>
            </a:pPr>
            <a:endParaRPr lang="en-US">
              <a:solidFill>
                <a:srgbClr val="DBF5F9"/>
              </a:solidFill>
            </a:endParaRPr>
          </a:p>
        </p:txBody>
      </p:sp>
      <p:sp>
        <p:nvSpPr>
          <p:cNvPr id="7" name="Slide Number Placeholder 6"/>
          <p:cNvSpPr>
            <a:spLocks noGrp="1"/>
          </p:cNvSpPr>
          <p:nvPr>
            <p:ph type="sldNum" sz="quarter" idx="12"/>
          </p:nvPr>
        </p:nvSpPr>
        <p:spPr/>
        <p:txBody>
          <a:bodyPr/>
          <a:lstStyle/>
          <a:p>
            <a:pPr>
              <a:defRPr/>
            </a:pPr>
            <a:fld id="{747C0C1F-C540-4FA8-9704-13020402CE72}" type="slidenum">
              <a:rPr lang="en-US" smtClean="0"/>
              <a:pPr>
                <a:defRPr/>
              </a:pPr>
              <a:t>‹#›</a:t>
            </a:fld>
            <a:endParaRPr lang="en-US"/>
          </a:p>
        </p:txBody>
      </p:sp>
    </p:spTree>
    <p:extLst>
      <p:ext uri="{BB962C8B-B14F-4D97-AF65-F5344CB8AC3E}">
        <p14:creationId xmlns:p14="http://schemas.microsoft.com/office/powerpoint/2010/main" val="3334782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solidFill>
                <a:srgbClr val="DBF5F9"/>
              </a:solidFill>
            </a:endParaRPr>
          </a:p>
        </p:txBody>
      </p:sp>
      <p:sp>
        <p:nvSpPr>
          <p:cNvPr id="8" name="Footer Placeholder 7"/>
          <p:cNvSpPr>
            <a:spLocks noGrp="1"/>
          </p:cNvSpPr>
          <p:nvPr>
            <p:ph type="ftr" sz="quarter" idx="11"/>
          </p:nvPr>
        </p:nvSpPr>
        <p:spPr/>
        <p:txBody>
          <a:bodyPr/>
          <a:lstStyle/>
          <a:p>
            <a:pPr>
              <a:defRPr/>
            </a:pPr>
            <a:endParaRPr lang="en-US">
              <a:solidFill>
                <a:srgbClr val="DBF5F9"/>
              </a:solidFill>
            </a:endParaRPr>
          </a:p>
        </p:txBody>
      </p:sp>
      <p:sp>
        <p:nvSpPr>
          <p:cNvPr id="9" name="Slide Number Placeholder 8"/>
          <p:cNvSpPr>
            <a:spLocks noGrp="1"/>
          </p:cNvSpPr>
          <p:nvPr>
            <p:ph type="sldNum" sz="quarter" idx="12"/>
          </p:nvPr>
        </p:nvSpPr>
        <p:spPr/>
        <p:txBody>
          <a:bodyPr/>
          <a:lstStyle/>
          <a:p>
            <a:pPr>
              <a:defRPr/>
            </a:pPr>
            <a:fld id="{8BE2EA81-033E-4777-8B4C-87C47D6A1997}" type="slidenum">
              <a:rPr lang="en-US" smtClean="0"/>
              <a:pPr>
                <a:defRPr/>
              </a:pPr>
              <a:t>‹#›</a:t>
            </a:fld>
            <a:endParaRPr lang="en-US"/>
          </a:p>
        </p:txBody>
      </p:sp>
    </p:spTree>
    <p:extLst>
      <p:ext uri="{BB962C8B-B14F-4D97-AF65-F5344CB8AC3E}">
        <p14:creationId xmlns:p14="http://schemas.microsoft.com/office/powerpoint/2010/main" val="2348290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solidFill>
                <a:srgbClr val="DBF5F9"/>
              </a:solidFill>
            </a:endParaRPr>
          </a:p>
        </p:txBody>
      </p:sp>
      <p:sp>
        <p:nvSpPr>
          <p:cNvPr id="4" name="Footer Placeholder 3"/>
          <p:cNvSpPr>
            <a:spLocks noGrp="1"/>
          </p:cNvSpPr>
          <p:nvPr>
            <p:ph type="ftr" sz="quarter" idx="11"/>
          </p:nvPr>
        </p:nvSpPr>
        <p:spPr/>
        <p:txBody>
          <a:bodyPr/>
          <a:lstStyle/>
          <a:p>
            <a:pPr>
              <a:defRPr/>
            </a:pPr>
            <a:endParaRPr lang="en-US">
              <a:solidFill>
                <a:srgbClr val="DBF5F9"/>
              </a:solidFill>
            </a:endParaRPr>
          </a:p>
        </p:txBody>
      </p:sp>
      <p:sp>
        <p:nvSpPr>
          <p:cNvPr id="5" name="Slide Number Placeholder 4"/>
          <p:cNvSpPr>
            <a:spLocks noGrp="1"/>
          </p:cNvSpPr>
          <p:nvPr>
            <p:ph type="sldNum" sz="quarter" idx="12"/>
          </p:nvPr>
        </p:nvSpPr>
        <p:spPr/>
        <p:txBody>
          <a:bodyPr/>
          <a:lstStyle/>
          <a:p>
            <a:pPr>
              <a:defRPr/>
            </a:pPr>
            <a:fld id="{E55B0343-1844-417E-A42D-34F954D4DA13}" type="slidenum">
              <a:rPr lang="en-US" smtClean="0"/>
              <a:pPr>
                <a:defRPr/>
              </a:pPr>
              <a:t>‹#›</a:t>
            </a:fld>
            <a:endParaRPr lang="en-US"/>
          </a:p>
        </p:txBody>
      </p:sp>
    </p:spTree>
    <p:extLst>
      <p:ext uri="{BB962C8B-B14F-4D97-AF65-F5344CB8AC3E}">
        <p14:creationId xmlns:p14="http://schemas.microsoft.com/office/powerpoint/2010/main" val="3497678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DBF5F9"/>
              </a:solidFill>
            </a:endParaRPr>
          </a:p>
        </p:txBody>
      </p:sp>
      <p:sp>
        <p:nvSpPr>
          <p:cNvPr id="3" name="Footer Placeholder 2"/>
          <p:cNvSpPr>
            <a:spLocks noGrp="1"/>
          </p:cNvSpPr>
          <p:nvPr>
            <p:ph type="ftr" sz="quarter" idx="11"/>
          </p:nvPr>
        </p:nvSpPr>
        <p:spPr/>
        <p:txBody>
          <a:bodyPr/>
          <a:lstStyle/>
          <a:p>
            <a:pPr>
              <a:defRPr/>
            </a:pPr>
            <a:endParaRPr lang="en-US">
              <a:solidFill>
                <a:srgbClr val="DBF5F9"/>
              </a:solidFill>
            </a:endParaRPr>
          </a:p>
        </p:txBody>
      </p:sp>
      <p:sp>
        <p:nvSpPr>
          <p:cNvPr id="4" name="Slide Number Placeholder 3"/>
          <p:cNvSpPr>
            <a:spLocks noGrp="1"/>
          </p:cNvSpPr>
          <p:nvPr>
            <p:ph type="sldNum" sz="quarter" idx="12"/>
          </p:nvPr>
        </p:nvSpPr>
        <p:spPr/>
        <p:txBody>
          <a:bodyPr/>
          <a:lstStyle/>
          <a:p>
            <a:pPr>
              <a:defRPr/>
            </a:pPr>
            <a:fld id="{7C2AE407-19C1-49C6-B2FE-8DD1F761DD50}" type="slidenum">
              <a:rPr lang="en-US" smtClean="0"/>
              <a:pPr>
                <a:defRPr/>
              </a:pPr>
              <a:t>‹#›</a:t>
            </a:fld>
            <a:endParaRPr lang="en-US"/>
          </a:p>
        </p:txBody>
      </p:sp>
    </p:spTree>
    <p:extLst>
      <p:ext uri="{BB962C8B-B14F-4D97-AF65-F5344CB8AC3E}">
        <p14:creationId xmlns:p14="http://schemas.microsoft.com/office/powerpoint/2010/main" val="222993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DBF5F9"/>
              </a:solidFill>
            </a:endParaRPr>
          </a:p>
        </p:txBody>
      </p:sp>
      <p:sp>
        <p:nvSpPr>
          <p:cNvPr id="6" name="Footer Placeholder 5"/>
          <p:cNvSpPr>
            <a:spLocks noGrp="1"/>
          </p:cNvSpPr>
          <p:nvPr>
            <p:ph type="ftr" sz="quarter" idx="11"/>
          </p:nvPr>
        </p:nvSpPr>
        <p:spPr/>
        <p:txBody>
          <a:bodyPr/>
          <a:lstStyle/>
          <a:p>
            <a:pPr>
              <a:defRPr/>
            </a:pPr>
            <a:endParaRPr lang="en-US">
              <a:solidFill>
                <a:srgbClr val="DBF5F9"/>
              </a:solidFill>
            </a:endParaRPr>
          </a:p>
        </p:txBody>
      </p:sp>
      <p:sp>
        <p:nvSpPr>
          <p:cNvPr id="7" name="Slide Number Placeholder 6"/>
          <p:cNvSpPr>
            <a:spLocks noGrp="1"/>
          </p:cNvSpPr>
          <p:nvPr>
            <p:ph type="sldNum" sz="quarter" idx="12"/>
          </p:nvPr>
        </p:nvSpPr>
        <p:spPr/>
        <p:txBody>
          <a:bodyPr/>
          <a:lstStyle/>
          <a:p>
            <a:pPr>
              <a:defRPr/>
            </a:pPr>
            <a:fld id="{3D438FDB-DDCE-4328-980B-76AD7B80D5CB}" type="slidenum">
              <a:rPr lang="en-US" smtClean="0"/>
              <a:pPr>
                <a:defRPr/>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2020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a:solidFill>
                <a:srgbClr val="DBF5F9"/>
              </a:solidFill>
            </a:endParaRPr>
          </a:p>
        </p:txBody>
      </p:sp>
      <p:sp>
        <p:nvSpPr>
          <p:cNvPr id="9" name="Slide Number Placeholder 8"/>
          <p:cNvSpPr>
            <a:spLocks noGrp="1"/>
          </p:cNvSpPr>
          <p:nvPr>
            <p:ph type="sldNum" sz="quarter" idx="11"/>
          </p:nvPr>
        </p:nvSpPr>
        <p:spPr/>
        <p:txBody>
          <a:bodyPr/>
          <a:lstStyle/>
          <a:p>
            <a:pPr>
              <a:defRPr/>
            </a:pPr>
            <a:fld id="{4362DF71-9A8F-47A3-9CB0-FB31EC9788C3}"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solidFill>
                <a:srgbClr val="DBF5F9"/>
              </a:solidFill>
            </a:endParaRPr>
          </a:p>
        </p:txBody>
      </p:sp>
    </p:spTree>
    <p:extLst>
      <p:ext uri="{BB962C8B-B14F-4D97-AF65-F5344CB8AC3E}">
        <p14:creationId xmlns:p14="http://schemas.microsoft.com/office/powerpoint/2010/main" val="2714960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fontAlgn="base">
              <a:spcBef>
                <a:spcPct val="0"/>
              </a:spcBef>
              <a:spcAft>
                <a:spcPct val="0"/>
              </a:spcAft>
              <a:defRPr/>
            </a:pPr>
            <a:fld id="{ACA037D1-2391-4204-AC10-900E2545FB84}" type="slidenum">
              <a:rPr lang="en-US" smtClean="0">
                <a:latin typeface="Arial" charset="0"/>
              </a:rPr>
              <a:pPr fontAlgn="base">
                <a:spcBef>
                  <a:spcPct val="0"/>
                </a:spcBef>
                <a:spcAft>
                  <a:spcPct val="0"/>
                </a:spcAft>
                <a:defRPr/>
              </a:pPr>
              <a:t>‹#›</a:t>
            </a:fld>
            <a:endParaRPr lang="en-US">
              <a:latin typeface="Arial" charset="0"/>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fontAlgn="base">
              <a:spcBef>
                <a:spcPct val="0"/>
              </a:spcBef>
              <a:spcAft>
                <a:spcPct val="0"/>
              </a:spcAft>
              <a:defRPr/>
            </a:pPr>
            <a:endParaRPr lang="en-US">
              <a:solidFill>
                <a:srgbClr val="DBF5F9"/>
              </a:solidFill>
              <a:latin typeface="Arial" charset="0"/>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fontAlgn="base">
              <a:spcBef>
                <a:spcPct val="0"/>
              </a:spcBef>
              <a:spcAft>
                <a:spcPct val="0"/>
              </a:spcAft>
              <a:defRPr/>
            </a:pPr>
            <a:endParaRPr lang="en-US">
              <a:solidFill>
                <a:srgbClr val="DBF5F9"/>
              </a:solidFill>
              <a:latin typeface="Arial" charset="0"/>
            </a:endParaRPr>
          </a:p>
        </p:txBody>
      </p:sp>
    </p:spTree>
    <p:extLst>
      <p:ext uri="{BB962C8B-B14F-4D97-AF65-F5344CB8AC3E}">
        <p14:creationId xmlns:p14="http://schemas.microsoft.com/office/powerpoint/2010/main" val="35986960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ivm.mc.duke.edu/civmResources/iplHelp/writing.tips/tenses.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vimeo.com/396835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sirmeeting.org/index.cfm?do=cnt.page&amp;pg=1135" TargetMode="External"/><Relationship Id="rId4" Type="http://schemas.openxmlformats.org/officeDocument/2006/relationships/hyperlink" Target="http://www.nature.com/nature/authors/gta/Letter_bold_para.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michael@sacnas.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brcms.org/index.php/abstracts-posters/abstract-submission-selection/44-2013/abstracts-and-posters/211-abstracts-posters-rul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acnas.org/content/presentations-resources#writing%20an%20effective%20abstract"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533400" y="1600200"/>
            <a:ext cx="7543800" cy="993775"/>
          </a:xfrm>
        </p:spPr>
        <p:txBody>
          <a:bodyPr/>
          <a:lstStyle/>
          <a:p>
            <a:r>
              <a:rPr lang="en-US" dirty="0" smtClean="0"/>
              <a:t>Scientific Abstracts</a:t>
            </a:r>
            <a:endParaRPr lang="en-US" dirty="0"/>
          </a:p>
        </p:txBody>
      </p:sp>
      <p:sp>
        <p:nvSpPr>
          <p:cNvPr id="10243" name="Rectangle 3"/>
          <p:cNvSpPr>
            <a:spLocks noGrp="1" noChangeArrowheads="1"/>
          </p:cNvSpPr>
          <p:nvPr>
            <p:ph type="subTitle" idx="1"/>
          </p:nvPr>
        </p:nvSpPr>
        <p:spPr>
          <a:xfrm>
            <a:off x="685800" y="4800600"/>
            <a:ext cx="6461760" cy="1600200"/>
          </a:xfrm>
        </p:spPr>
        <p:txBody>
          <a:bodyPr>
            <a:normAutofit fontScale="85000" lnSpcReduction="20000"/>
          </a:bodyPr>
          <a:lstStyle/>
          <a:p>
            <a:r>
              <a:rPr lang="en-US" dirty="0" smtClean="0"/>
              <a:t>Dr. Gail P. Taylor</a:t>
            </a:r>
          </a:p>
          <a:p>
            <a:r>
              <a:rPr lang="en-US" dirty="0" smtClean="0"/>
              <a:t>Associate Director of STEM Initiatives</a:t>
            </a:r>
          </a:p>
          <a:p>
            <a:r>
              <a:rPr lang="en-US" dirty="0" smtClean="0"/>
              <a:t>Asst. PD MBRS-RISE</a:t>
            </a:r>
          </a:p>
          <a:p>
            <a:r>
              <a:rPr lang="en-US" dirty="0" smtClean="0"/>
              <a:t>Research Training Programs</a:t>
            </a:r>
          </a:p>
          <a:p>
            <a:r>
              <a:rPr lang="en-US" dirty="0" smtClean="0"/>
              <a:t>University of Texas at San Antonio</a:t>
            </a:r>
          </a:p>
          <a:p>
            <a:r>
              <a:rPr lang="en-US" dirty="0" smtClean="0"/>
              <a:t>Rev 9/2012</a:t>
            </a:r>
          </a:p>
        </p:txBody>
      </p:sp>
    </p:spTree>
    <p:extLst>
      <p:ext uri="{BB962C8B-B14F-4D97-AF65-F5344CB8AC3E}">
        <p14:creationId xmlns:p14="http://schemas.microsoft.com/office/powerpoint/2010/main" val="543390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Authorship</a:t>
            </a:r>
            <a:endParaRPr lang="en-US" dirty="0"/>
          </a:p>
        </p:txBody>
      </p:sp>
      <p:sp>
        <p:nvSpPr>
          <p:cNvPr id="3" name="Content Placeholder 2"/>
          <p:cNvSpPr>
            <a:spLocks noGrp="1"/>
          </p:cNvSpPr>
          <p:nvPr>
            <p:ph idx="1"/>
          </p:nvPr>
        </p:nvSpPr>
        <p:spPr/>
        <p:txBody>
          <a:bodyPr>
            <a:normAutofit/>
          </a:bodyPr>
          <a:lstStyle/>
          <a:p>
            <a:r>
              <a:rPr lang="en-US" sz="2400" dirty="0" smtClean="0"/>
              <a:t>Always has more than YOU!</a:t>
            </a:r>
          </a:p>
          <a:p>
            <a:r>
              <a:rPr lang="en-US" sz="2400" dirty="0" smtClean="0"/>
              <a:t>Generally: </a:t>
            </a:r>
          </a:p>
          <a:p>
            <a:pPr lvl="1"/>
            <a:r>
              <a:rPr lang="en-US" sz="2400" dirty="0" smtClean="0"/>
              <a:t>You (first)</a:t>
            </a:r>
          </a:p>
          <a:p>
            <a:pPr lvl="1"/>
            <a:r>
              <a:rPr lang="en-US" sz="2400" dirty="0" smtClean="0"/>
              <a:t>PI (generally Last)</a:t>
            </a:r>
          </a:p>
          <a:p>
            <a:pPr lvl="1"/>
            <a:r>
              <a:rPr lang="en-US" sz="2400" dirty="0" smtClean="0"/>
              <a:t>Others who contributed significantly to project</a:t>
            </a:r>
          </a:p>
          <a:p>
            <a:pPr lvl="2"/>
            <a:r>
              <a:rPr lang="en-US" sz="2200" dirty="0" smtClean="0"/>
              <a:t>In order of extent of contribution</a:t>
            </a:r>
          </a:p>
          <a:p>
            <a:pPr lvl="2"/>
            <a:r>
              <a:rPr lang="en-US" sz="2200" dirty="0" smtClean="0"/>
              <a:t>Nearer to first author better</a:t>
            </a:r>
            <a:endParaRPr lang="en-US" sz="2200" dirty="0"/>
          </a:p>
        </p:txBody>
      </p:sp>
    </p:spTree>
    <p:extLst>
      <p:ext uri="{BB962C8B-B14F-4D97-AF65-F5344CB8AC3E}">
        <p14:creationId xmlns:p14="http://schemas.microsoft.com/office/powerpoint/2010/main" val="2847521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Abstract Title</a:t>
            </a:r>
          </a:p>
        </p:txBody>
      </p:sp>
      <p:sp>
        <p:nvSpPr>
          <p:cNvPr id="30723" name="Rectangle 3"/>
          <p:cNvSpPr>
            <a:spLocks noGrp="1" noChangeArrowheads="1"/>
          </p:cNvSpPr>
          <p:nvPr>
            <p:ph idx="1"/>
          </p:nvPr>
        </p:nvSpPr>
        <p:spPr>
          <a:xfrm>
            <a:off x="457200" y="1371600"/>
            <a:ext cx="7620000" cy="5257800"/>
          </a:xfrm>
        </p:spPr>
        <p:txBody>
          <a:bodyPr>
            <a:normAutofit fontScale="85000" lnSpcReduction="10000"/>
          </a:bodyPr>
          <a:lstStyle/>
          <a:p>
            <a:r>
              <a:rPr lang="en-US" dirty="0" smtClean="0"/>
              <a:t>Length and text style may be determined by conference</a:t>
            </a:r>
          </a:p>
          <a:p>
            <a:r>
              <a:rPr lang="en-US" b="1" dirty="0" smtClean="0"/>
              <a:t>Is your shortest summary of your work</a:t>
            </a:r>
          </a:p>
          <a:p>
            <a:r>
              <a:rPr lang="en-US" dirty="0" smtClean="0"/>
              <a:t>Will also be used for your poster</a:t>
            </a:r>
          </a:p>
          <a:p>
            <a:r>
              <a:rPr lang="en-US" dirty="0" smtClean="0"/>
              <a:t>Helps people to choose and find article</a:t>
            </a:r>
          </a:p>
          <a:p>
            <a:r>
              <a:rPr lang="en-US" dirty="0" smtClean="0"/>
              <a:t>Needs to be concise, specific and active:</a:t>
            </a:r>
          </a:p>
          <a:p>
            <a:pPr lvl="1"/>
            <a:r>
              <a:rPr lang="en-US" dirty="0"/>
              <a:t>Omits “A study of,” “Investigations of,” </a:t>
            </a:r>
            <a:r>
              <a:rPr lang="en-US" dirty="0" err="1"/>
              <a:t>etc</a:t>
            </a:r>
            <a:endParaRPr lang="en-US" dirty="0"/>
          </a:p>
          <a:p>
            <a:pPr lvl="1"/>
            <a:r>
              <a:rPr lang="en-US" dirty="0"/>
              <a:t>Spell out most acronyms</a:t>
            </a:r>
          </a:p>
          <a:p>
            <a:pPr lvl="1"/>
            <a:r>
              <a:rPr lang="en-US" dirty="0" smtClean="0"/>
              <a:t>Put species studied</a:t>
            </a:r>
          </a:p>
          <a:p>
            <a:pPr lvl="1"/>
            <a:r>
              <a:rPr lang="en-US" dirty="0" smtClean="0"/>
              <a:t>Mention variables/treatment</a:t>
            </a:r>
          </a:p>
          <a:p>
            <a:pPr lvl="1"/>
            <a:r>
              <a:rPr lang="en-US" dirty="0" smtClean="0"/>
              <a:t>Put limiting information </a:t>
            </a:r>
          </a:p>
          <a:p>
            <a:r>
              <a:rPr lang="en-US" dirty="0" smtClean="0"/>
              <a:t>Avoid “cute”</a:t>
            </a:r>
          </a:p>
          <a:p>
            <a:r>
              <a:rPr lang="en-US" dirty="0" smtClean="0"/>
              <a:t>May or may not give results (Mentor’s choice)</a:t>
            </a:r>
          </a:p>
          <a:p>
            <a:pPr lvl="1"/>
            <a:r>
              <a:rPr lang="en-US" dirty="0" smtClean="0"/>
              <a:t>Topic – Effects of phenobarbital on learning</a:t>
            </a:r>
          </a:p>
          <a:p>
            <a:pPr lvl="1"/>
            <a:r>
              <a:rPr lang="en-US" b="1" dirty="0" smtClean="0"/>
              <a:t>Conclusive</a:t>
            </a:r>
            <a:r>
              <a:rPr lang="en-US" dirty="0" smtClean="0"/>
              <a:t> – Phenobarbital diminishes learning…</a:t>
            </a:r>
          </a:p>
          <a:p>
            <a:endParaRPr lang="en-US" dirty="0" smtClean="0"/>
          </a:p>
          <a:p>
            <a:r>
              <a:rPr lang="en-US" dirty="0" smtClean="0"/>
              <a:t>Ex:  Effect of Owner Education Level on Number of Cats per Household</a:t>
            </a:r>
          </a:p>
          <a:p>
            <a:r>
              <a:rPr lang="en-US" dirty="0" smtClean="0"/>
              <a:t>Ex:  FGF-2 Induces Regeneration of the Chick Limb Bud </a:t>
            </a:r>
          </a:p>
        </p:txBody>
      </p:sp>
    </p:spTree>
    <p:extLst>
      <p:ext uri="{BB962C8B-B14F-4D97-AF65-F5344CB8AC3E}">
        <p14:creationId xmlns:p14="http://schemas.microsoft.com/office/powerpoint/2010/main" val="1360961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Advice on Writing</a:t>
            </a:r>
            <a:br>
              <a:rPr lang="en-US" smtClean="0"/>
            </a:br>
            <a:endParaRPr lang="en-US" dirty="0" smtClean="0"/>
          </a:p>
        </p:txBody>
      </p:sp>
      <p:sp>
        <p:nvSpPr>
          <p:cNvPr id="41987" name="Rectangle 3"/>
          <p:cNvSpPr>
            <a:spLocks noGrp="1" noChangeArrowheads="1"/>
          </p:cNvSpPr>
          <p:nvPr>
            <p:ph idx="1"/>
          </p:nvPr>
        </p:nvSpPr>
        <p:spPr>
          <a:xfrm>
            <a:off x="457200" y="1295400"/>
            <a:ext cx="7620000" cy="5105400"/>
          </a:xfrm>
        </p:spPr>
        <p:txBody>
          <a:bodyPr>
            <a:normAutofit fontScale="92500" lnSpcReduction="10000"/>
          </a:bodyPr>
          <a:lstStyle/>
          <a:p>
            <a:r>
              <a:rPr lang="en-US" dirty="0" smtClean="0"/>
              <a:t>Short but time-consuming</a:t>
            </a:r>
          </a:p>
          <a:p>
            <a:r>
              <a:rPr lang="en-US" dirty="0" smtClean="0"/>
              <a:t>Information-dense, but simply formatted</a:t>
            </a:r>
          </a:p>
          <a:p>
            <a:r>
              <a:rPr lang="en-US" dirty="0" smtClean="0"/>
              <a:t>Follow Conference Rules!</a:t>
            </a:r>
          </a:p>
          <a:p>
            <a:r>
              <a:rPr lang="en-US" dirty="0" smtClean="0"/>
              <a:t>Write “long” and pare down if needed</a:t>
            </a:r>
          </a:p>
          <a:p>
            <a:r>
              <a:rPr lang="en-US" dirty="0" smtClean="0"/>
              <a:t>Analyze one sentence at a time</a:t>
            </a:r>
          </a:p>
          <a:p>
            <a:pPr lvl="1"/>
            <a:r>
              <a:rPr lang="en-US" dirty="0" smtClean="0"/>
              <a:t>Each sentence has purpose</a:t>
            </a:r>
          </a:p>
          <a:p>
            <a:pPr lvl="1"/>
            <a:r>
              <a:rPr lang="en-US" dirty="0" smtClean="0"/>
              <a:t>Each sentence is clear and straightforward – plain English</a:t>
            </a:r>
          </a:p>
          <a:p>
            <a:pPr lvl="1"/>
            <a:r>
              <a:rPr lang="en-US" dirty="0" smtClean="0"/>
              <a:t>Split up long sentences (usually only two lines…)</a:t>
            </a:r>
          </a:p>
          <a:p>
            <a:pPr lvl="1"/>
            <a:r>
              <a:rPr lang="en-US" dirty="0" smtClean="0"/>
              <a:t>Combine very short sentences</a:t>
            </a:r>
          </a:p>
          <a:p>
            <a:pPr lvl="1"/>
            <a:r>
              <a:rPr lang="en-US" dirty="0" smtClean="0"/>
              <a:t>Each sentence logically follows another</a:t>
            </a:r>
          </a:p>
          <a:p>
            <a:pPr lvl="1"/>
            <a:r>
              <a:rPr lang="en-US" dirty="0" smtClean="0"/>
              <a:t>Include transition words in sentences</a:t>
            </a:r>
          </a:p>
          <a:p>
            <a:pPr lvl="2"/>
            <a:r>
              <a:rPr lang="en-US" dirty="0" smtClean="0"/>
              <a:t>Similarly, in addition, concurrently, as a result, further, etc. </a:t>
            </a:r>
          </a:p>
          <a:p>
            <a:r>
              <a:rPr lang="en-US" dirty="0" smtClean="0"/>
              <a:t>Remember active 3rd person (we) voice, or passive when needed</a:t>
            </a:r>
          </a:p>
          <a:p>
            <a:r>
              <a:rPr lang="en-US" dirty="0" smtClean="0"/>
              <a:t>Make sure to provide “take Home” message</a:t>
            </a:r>
          </a:p>
          <a:p>
            <a:r>
              <a:rPr lang="en-US" dirty="0" smtClean="0">
                <a:solidFill>
                  <a:srgbClr val="C00000"/>
                </a:solidFill>
              </a:rPr>
              <a:t>There is not good writing, only good rewriting</a:t>
            </a:r>
          </a:p>
        </p:txBody>
      </p:sp>
    </p:spTree>
    <p:extLst>
      <p:ext uri="{BB962C8B-B14F-4D97-AF65-F5344CB8AC3E}">
        <p14:creationId xmlns:p14="http://schemas.microsoft.com/office/powerpoint/2010/main" val="2075987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Tense in Scientific Writing</a:t>
            </a:r>
            <a:endParaRPr lang="en-US" dirty="0" smtClean="0"/>
          </a:p>
        </p:txBody>
      </p:sp>
      <p:sp>
        <p:nvSpPr>
          <p:cNvPr id="32771" name="Rectangle 3"/>
          <p:cNvSpPr>
            <a:spLocks noGrp="1" noChangeArrowheads="1"/>
          </p:cNvSpPr>
          <p:nvPr>
            <p:ph idx="1"/>
          </p:nvPr>
        </p:nvSpPr>
        <p:spPr>
          <a:xfrm>
            <a:off x="457200" y="1371600"/>
            <a:ext cx="7620000" cy="5029200"/>
          </a:xfrm>
        </p:spPr>
        <p:txBody>
          <a:bodyPr>
            <a:normAutofit/>
          </a:bodyPr>
          <a:lstStyle/>
          <a:p>
            <a:r>
              <a:rPr lang="en-US" dirty="0" smtClean="0"/>
              <a:t>PRESENT TENSE– </a:t>
            </a:r>
          </a:p>
          <a:p>
            <a:pPr lvl="1"/>
            <a:r>
              <a:rPr lang="en-US" dirty="0" smtClean="0"/>
              <a:t>Previously published information accepted as fact</a:t>
            </a:r>
          </a:p>
          <a:p>
            <a:pPr lvl="1"/>
            <a:r>
              <a:rPr lang="en-US" dirty="0" smtClean="0"/>
              <a:t>Usually In </a:t>
            </a:r>
            <a:r>
              <a:rPr lang="en-US" b="1" dirty="0" smtClean="0"/>
              <a:t>Intro</a:t>
            </a:r>
          </a:p>
          <a:p>
            <a:pPr lvl="2"/>
            <a:r>
              <a:rPr lang="en-US" dirty="0" smtClean="0"/>
              <a:t>FGF-2 expression is found in the </a:t>
            </a:r>
            <a:r>
              <a:rPr lang="en-US" dirty="0" err="1" smtClean="0"/>
              <a:t>nailbed</a:t>
            </a:r>
            <a:endParaRPr lang="en-US" dirty="0" smtClean="0"/>
          </a:p>
          <a:p>
            <a:pPr lvl="2"/>
            <a:r>
              <a:rPr lang="en-US" dirty="0" smtClean="0"/>
              <a:t>Spatial resolution of MR microscopy can reach 3 microns.</a:t>
            </a:r>
          </a:p>
          <a:p>
            <a:pPr lvl="1"/>
            <a:r>
              <a:rPr lang="en-US" dirty="0" smtClean="0"/>
              <a:t>In Conclusions with </a:t>
            </a:r>
            <a:r>
              <a:rPr lang="en-US" b="1" dirty="0" smtClean="0"/>
              <a:t>Implications</a:t>
            </a:r>
            <a:r>
              <a:rPr lang="en-US" dirty="0" smtClean="0"/>
              <a:t> of your findings</a:t>
            </a:r>
          </a:p>
          <a:p>
            <a:pPr lvl="2"/>
            <a:r>
              <a:rPr lang="en-US" dirty="0" smtClean="0"/>
              <a:t>Our findings suggest/we conclude</a:t>
            </a:r>
          </a:p>
          <a:p>
            <a:r>
              <a:rPr lang="en-US" dirty="0" smtClean="0"/>
              <a:t>PAST TENSE</a:t>
            </a:r>
          </a:p>
          <a:p>
            <a:pPr lvl="1"/>
            <a:r>
              <a:rPr lang="en-US" dirty="0" smtClean="0"/>
              <a:t>We </a:t>
            </a:r>
            <a:r>
              <a:rPr lang="en-US" b="1" dirty="0" smtClean="0"/>
              <a:t>Hypothesized</a:t>
            </a:r>
          </a:p>
          <a:p>
            <a:pPr lvl="1"/>
            <a:r>
              <a:rPr lang="en-US" b="1" dirty="0" smtClean="0"/>
              <a:t>Methods and Results/Actions</a:t>
            </a:r>
          </a:p>
          <a:p>
            <a:pPr lvl="2"/>
            <a:r>
              <a:rPr lang="en-US" dirty="0" smtClean="0"/>
              <a:t>What we did, saw, and found</a:t>
            </a:r>
          </a:p>
          <a:p>
            <a:pPr lvl="2"/>
            <a:r>
              <a:rPr lang="en-US" dirty="0" smtClean="0"/>
              <a:t>Rats were anesthetized with </a:t>
            </a:r>
            <a:r>
              <a:rPr lang="en-US" dirty="0" err="1" smtClean="0"/>
              <a:t>isoflurane</a:t>
            </a:r>
            <a:r>
              <a:rPr lang="en-US" dirty="0" smtClean="0"/>
              <a:t>.</a:t>
            </a:r>
          </a:p>
          <a:p>
            <a:pPr lvl="2"/>
            <a:r>
              <a:rPr lang="en-US" dirty="0" smtClean="0"/>
              <a:t>All animals exhibited significantly diminished learning</a:t>
            </a:r>
          </a:p>
        </p:txBody>
      </p:sp>
      <p:sp>
        <p:nvSpPr>
          <p:cNvPr id="10244" name="Text Box 4"/>
          <p:cNvSpPr txBox="1">
            <a:spLocks noChangeArrowheads="1"/>
          </p:cNvSpPr>
          <p:nvPr/>
        </p:nvSpPr>
        <p:spPr bwMode="auto">
          <a:xfrm>
            <a:off x="990600" y="6248400"/>
            <a:ext cx="7918450" cy="830997"/>
          </a:xfrm>
          <a:prstGeom prst="rect">
            <a:avLst/>
          </a:prstGeom>
          <a:noFill/>
          <a:ln w="9525">
            <a:noFill/>
            <a:miter lim="800000"/>
            <a:headEnd/>
            <a:tailEnd/>
          </a:ln>
        </p:spPr>
        <p:txBody>
          <a:bodyPr wrap="square">
            <a:spAutoFit/>
          </a:bodyPr>
          <a:lstStyle/>
          <a:p>
            <a:pPr eaLnBrk="0" fontAlgn="base" hangingPunct="0">
              <a:spcBef>
                <a:spcPct val="50000"/>
              </a:spcBef>
              <a:spcAft>
                <a:spcPct val="0"/>
              </a:spcAft>
            </a:pPr>
            <a:r>
              <a:rPr lang="en-US" sz="1600" b="1" dirty="0">
                <a:solidFill>
                  <a:prstClr val="black"/>
                </a:solidFill>
                <a:latin typeface="Arial" charset="0"/>
              </a:rPr>
              <a:t>Duke University Medical Center</a:t>
            </a:r>
            <a:br>
              <a:rPr lang="en-US" sz="1600" b="1" dirty="0">
                <a:solidFill>
                  <a:prstClr val="black"/>
                </a:solidFill>
                <a:latin typeface="Arial" charset="0"/>
              </a:rPr>
            </a:br>
            <a:r>
              <a:rPr lang="en-US" sz="1600" b="1" dirty="0">
                <a:solidFill>
                  <a:prstClr val="black"/>
                </a:solidFill>
                <a:latin typeface="Arial" charset="0"/>
                <a:hlinkClick r:id="rId3"/>
              </a:rPr>
              <a:t>http://wwwcivm.mc.duke.edu/civmResources/iplHelp/writing.tips/tenses.html</a:t>
            </a:r>
            <a:r>
              <a:rPr lang="en-US" sz="1600" b="1" dirty="0">
                <a:solidFill>
                  <a:prstClr val="black"/>
                </a:solidFill>
                <a:latin typeface="Arial" charset="0"/>
              </a:rPr>
              <a:t/>
            </a:r>
            <a:br>
              <a:rPr lang="en-US" sz="1600" b="1" dirty="0">
                <a:solidFill>
                  <a:prstClr val="black"/>
                </a:solidFill>
                <a:latin typeface="Arial" charset="0"/>
              </a:rPr>
            </a:br>
            <a:endParaRPr lang="en-US" sz="1600" b="1" dirty="0">
              <a:solidFill>
                <a:prstClr val="black"/>
              </a:solidFill>
              <a:latin typeface="Arial" charset="0"/>
            </a:endParaRPr>
          </a:p>
        </p:txBody>
      </p:sp>
    </p:spTree>
    <p:extLst>
      <p:ext uri="{BB962C8B-B14F-4D97-AF65-F5344CB8AC3E}">
        <p14:creationId xmlns:p14="http://schemas.microsoft.com/office/powerpoint/2010/main" val="2378927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Abstract - Introduction</a:t>
            </a:r>
          </a:p>
        </p:txBody>
      </p:sp>
      <p:sp>
        <p:nvSpPr>
          <p:cNvPr id="31747" name="Rectangle 3"/>
          <p:cNvSpPr>
            <a:spLocks noGrp="1" noChangeArrowheads="1"/>
          </p:cNvSpPr>
          <p:nvPr>
            <p:ph idx="1"/>
          </p:nvPr>
        </p:nvSpPr>
        <p:spPr/>
        <p:txBody>
          <a:bodyPr/>
          <a:lstStyle/>
          <a:p>
            <a:r>
              <a:rPr lang="en-US" dirty="0" smtClean="0"/>
              <a:t>Rationale for Study - Motivation</a:t>
            </a:r>
          </a:p>
          <a:p>
            <a:r>
              <a:rPr lang="en-US" dirty="0"/>
              <a:t>Generally max 3 sentences</a:t>
            </a:r>
          </a:p>
          <a:p>
            <a:r>
              <a:rPr lang="en-US" dirty="0"/>
              <a:t>Engages readers </a:t>
            </a:r>
            <a:r>
              <a:rPr lang="en-US" dirty="0" smtClean="0"/>
              <a:t>– Interesting (consider type of conference)</a:t>
            </a:r>
            <a:endParaRPr lang="en-US" dirty="0"/>
          </a:p>
          <a:p>
            <a:r>
              <a:rPr lang="en-US" dirty="0" smtClean="0"/>
              <a:t>No </a:t>
            </a:r>
            <a:r>
              <a:rPr lang="en-US" dirty="0"/>
              <a:t>refs (check w mentor)</a:t>
            </a:r>
          </a:p>
          <a:p>
            <a:r>
              <a:rPr lang="en-US" dirty="0" smtClean="0"/>
              <a:t>General information to specific.</a:t>
            </a:r>
          </a:p>
          <a:p>
            <a:pPr lvl="1"/>
            <a:r>
              <a:rPr lang="en-US" dirty="0"/>
              <a:t>Big </a:t>
            </a:r>
            <a:r>
              <a:rPr lang="en-US" dirty="0" smtClean="0"/>
              <a:t>problem (Medical </a:t>
            </a:r>
            <a:r>
              <a:rPr lang="en-US" dirty="0"/>
              <a:t>condition/Improve </a:t>
            </a:r>
            <a:r>
              <a:rPr lang="en-US" dirty="0" smtClean="0"/>
              <a:t>world)</a:t>
            </a:r>
            <a:endParaRPr lang="en-US" dirty="0"/>
          </a:p>
          <a:p>
            <a:pPr lvl="1"/>
            <a:r>
              <a:rPr lang="en-US" dirty="0" smtClean="0"/>
              <a:t>Findings leading directly </a:t>
            </a:r>
            <a:r>
              <a:rPr lang="en-US" dirty="0"/>
              <a:t>to your </a:t>
            </a:r>
            <a:r>
              <a:rPr lang="en-US" dirty="0" smtClean="0"/>
              <a:t>research (not summary of field)</a:t>
            </a:r>
            <a:endParaRPr lang="en-US" dirty="0"/>
          </a:p>
          <a:p>
            <a:pPr lvl="1"/>
            <a:r>
              <a:rPr lang="en-US" i="1" dirty="0" smtClean="0"/>
              <a:t>You will flow into the problem (next slide)</a:t>
            </a:r>
          </a:p>
        </p:txBody>
      </p:sp>
    </p:spTree>
    <p:extLst>
      <p:ext uri="{BB962C8B-B14F-4D97-AF65-F5344CB8AC3E}">
        <p14:creationId xmlns:p14="http://schemas.microsoft.com/office/powerpoint/2010/main" val="549515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Abstract – Purpose&amp; Hypothesis</a:t>
            </a:r>
          </a:p>
        </p:txBody>
      </p:sp>
      <p:sp>
        <p:nvSpPr>
          <p:cNvPr id="36867" name="Rectangle 3"/>
          <p:cNvSpPr>
            <a:spLocks noGrp="1" noChangeArrowheads="1"/>
          </p:cNvSpPr>
          <p:nvPr>
            <p:ph idx="1"/>
          </p:nvPr>
        </p:nvSpPr>
        <p:spPr>
          <a:xfrm>
            <a:off x="457200" y="1905000"/>
            <a:ext cx="7620000" cy="4495800"/>
          </a:xfrm>
        </p:spPr>
        <p:txBody>
          <a:bodyPr/>
          <a:lstStyle/>
          <a:p>
            <a:r>
              <a:rPr lang="en-US" dirty="0" smtClean="0"/>
              <a:t>Specific problem and what you guessed/expected</a:t>
            </a:r>
          </a:p>
          <a:p>
            <a:r>
              <a:rPr lang="en-US" dirty="0" smtClean="0"/>
              <a:t>The purpose of this research was to …</a:t>
            </a:r>
          </a:p>
          <a:p>
            <a:r>
              <a:rPr lang="en-US" dirty="0" smtClean="0"/>
              <a:t>We hypothesized that …</a:t>
            </a:r>
          </a:p>
          <a:p>
            <a:r>
              <a:rPr lang="en-US" dirty="0" smtClean="0"/>
              <a:t>Some fields do not have hypothesis</a:t>
            </a:r>
          </a:p>
          <a:p>
            <a:pPr lvl="1"/>
            <a:r>
              <a:rPr lang="en-US" dirty="0" smtClean="0"/>
              <a:t>Chemist optimizing a reaction</a:t>
            </a:r>
          </a:p>
          <a:p>
            <a:pPr lvl="1"/>
            <a:r>
              <a:rPr lang="en-US" dirty="0" smtClean="0"/>
              <a:t>Engineer designing something</a:t>
            </a:r>
          </a:p>
          <a:p>
            <a:r>
              <a:rPr lang="en-US" dirty="0" smtClean="0"/>
              <a:t>Sometimes hypothesis is implied and not stated</a:t>
            </a:r>
          </a:p>
          <a:p>
            <a:r>
              <a:rPr lang="en-US" dirty="0" smtClean="0"/>
              <a:t>If you have hypothesis, state for student conferences (required)</a:t>
            </a:r>
          </a:p>
          <a:p>
            <a:pPr marL="114300" indent="0">
              <a:buNone/>
            </a:pPr>
            <a:endParaRPr lang="en-US" dirty="0" smtClean="0"/>
          </a:p>
        </p:txBody>
      </p:sp>
    </p:spTree>
    <p:extLst>
      <p:ext uri="{BB962C8B-B14F-4D97-AF65-F5344CB8AC3E}">
        <p14:creationId xmlns:p14="http://schemas.microsoft.com/office/powerpoint/2010/main" val="2219193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smtClean="0"/>
              <a:t>Abstract – Methods/Approach</a:t>
            </a:r>
          </a:p>
        </p:txBody>
      </p:sp>
      <p:sp>
        <p:nvSpPr>
          <p:cNvPr id="37891" name="Rectangle 3"/>
          <p:cNvSpPr>
            <a:spLocks noGrp="1" noChangeArrowheads="1"/>
          </p:cNvSpPr>
          <p:nvPr>
            <p:ph idx="1"/>
          </p:nvPr>
        </p:nvSpPr>
        <p:spPr/>
        <p:txBody>
          <a:bodyPr/>
          <a:lstStyle/>
          <a:p>
            <a:r>
              <a:rPr lang="en-US" dirty="0" smtClean="0"/>
              <a:t>How did you solve your problem?</a:t>
            </a:r>
          </a:p>
          <a:p>
            <a:r>
              <a:rPr lang="en-US" dirty="0"/>
              <a:t>Two sentences (or less) are needed for short abstract </a:t>
            </a:r>
          </a:p>
          <a:p>
            <a:r>
              <a:rPr lang="en-US" dirty="0" smtClean="0"/>
              <a:t>What experiments did you run using what method(s)?</a:t>
            </a:r>
          </a:p>
          <a:p>
            <a:r>
              <a:rPr lang="en-US" dirty="0" smtClean="0"/>
              <a:t>What variables?   </a:t>
            </a:r>
          </a:p>
          <a:p>
            <a:r>
              <a:rPr lang="en-US" dirty="0" smtClean="0"/>
              <a:t>Give general idea</a:t>
            </a:r>
          </a:p>
          <a:p>
            <a:r>
              <a:rPr lang="en-US" dirty="0" smtClean="0"/>
              <a:t>No vendor info needed</a:t>
            </a:r>
          </a:p>
          <a:p>
            <a:endParaRPr lang="en-US" dirty="0" smtClean="0"/>
          </a:p>
        </p:txBody>
      </p:sp>
    </p:spTree>
    <p:extLst>
      <p:ext uri="{BB962C8B-B14F-4D97-AF65-F5344CB8AC3E}">
        <p14:creationId xmlns:p14="http://schemas.microsoft.com/office/powerpoint/2010/main" val="1561646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smtClean="0"/>
              <a:t>Abstract - Results</a:t>
            </a:r>
          </a:p>
        </p:txBody>
      </p:sp>
      <p:sp>
        <p:nvSpPr>
          <p:cNvPr id="38915" name="Rectangle 3"/>
          <p:cNvSpPr>
            <a:spLocks noGrp="1" noChangeArrowheads="1"/>
          </p:cNvSpPr>
          <p:nvPr>
            <p:ph idx="1"/>
          </p:nvPr>
        </p:nvSpPr>
        <p:spPr/>
        <p:txBody>
          <a:bodyPr/>
          <a:lstStyle/>
          <a:p>
            <a:r>
              <a:rPr lang="en-US" dirty="0" smtClean="0"/>
              <a:t>What did you find? </a:t>
            </a:r>
          </a:p>
          <a:p>
            <a:r>
              <a:rPr lang="en-US" dirty="0" smtClean="0"/>
              <a:t>At most three sentences</a:t>
            </a:r>
          </a:p>
          <a:p>
            <a:r>
              <a:rPr lang="en-US" dirty="0" smtClean="0"/>
              <a:t>Include your most important summarized data that influenced your conclusion</a:t>
            </a:r>
          </a:p>
          <a:p>
            <a:pPr lvl="1"/>
            <a:r>
              <a:rPr lang="en-US" dirty="0" smtClean="0"/>
              <a:t>Include mean values, significance, standard deviations, number of samples you studied, etc.) (In some fields they do NOT do this…up to mentor)</a:t>
            </a:r>
          </a:p>
          <a:p>
            <a:pPr lvl="1"/>
            <a:endParaRPr lang="en-US" dirty="0" smtClean="0"/>
          </a:p>
        </p:txBody>
      </p:sp>
    </p:spTree>
    <p:extLst>
      <p:ext uri="{BB962C8B-B14F-4D97-AF65-F5344CB8AC3E}">
        <p14:creationId xmlns:p14="http://schemas.microsoft.com/office/powerpoint/2010/main" val="3795935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smtClean="0"/>
              <a:t>Abstract - Discussion</a:t>
            </a:r>
          </a:p>
        </p:txBody>
      </p:sp>
      <p:sp>
        <p:nvSpPr>
          <p:cNvPr id="39939" name="Rectangle 3"/>
          <p:cNvSpPr>
            <a:spLocks noGrp="1" noChangeArrowheads="1"/>
          </p:cNvSpPr>
          <p:nvPr>
            <p:ph idx="1"/>
          </p:nvPr>
        </p:nvSpPr>
        <p:spPr/>
        <p:txBody>
          <a:bodyPr/>
          <a:lstStyle/>
          <a:p>
            <a:r>
              <a:rPr lang="en-US" dirty="0" smtClean="0"/>
              <a:t>~Three sentences</a:t>
            </a:r>
          </a:p>
          <a:p>
            <a:r>
              <a:rPr lang="en-US" dirty="0" smtClean="0"/>
              <a:t>Conclusions</a:t>
            </a:r>
          </a:p>
          <a:p>
            <a:r>
              <a:rPr lang="en-US" dirty="0" smtClean="0"/>
              <a:t>What does your work mean?</a:t>
            </a:r>
          </a:p>
          <a:p>
            <a:r>
              <a:rPr lang="en-US" dirty="0" smtClean="0"/>
              <a:t>What is the big point/Take Home Message!!</a:t>
            </a:r>
          </a:p>
          <a:p>
            <a:r>
              <a:rPr lang="en-US" dirty="0" smtClean="0"/>
              <a:t>(How did hypothesis turn out?)</a:t>
            </a:r>
          </a:p>
          <a:p>
            <a:r>
              <a:rPr lang="en-US" dirty="0" smtClean="0"/>
              <a:t>Future Directions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4132109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Acknowledgements of Funding</a:t>
            </a:r>
          </a:p>
        </p:txBody>
      </p:sp>
      <p:sp>
        <p:nvSpPr>
          <p:cNvPr id="17411" name="Rectangle 3"/>
          <p:cNvSpPr>
            <a:spLocks noGrp="1" noChangeArrowheads="1"/>
          </p:cNvSpPr>
          <p:nvPr>
            <p:ph idx="1"/>
          </p:nvPr>
        </p:nvSpPr>
        <p:spPr/>
        <p:txBody>
          <a:bodyPr/>
          <a:lstStyle/>
          <a:p>
            <a:r>
              <a:rPr lang="en-US" dirty="0" smtClean="0"/>
              <a:t>At end, MAY place recognition of funding source:</a:t>
            </a:r>
          </a:p>
          <a:p>
            <a:pPr lvl="1"/>
            <a:r>
              <a:rPr lang="en-US" dirty="0" smtClean="0"/>
              <a:t>NIGMS MBRS-RISE GM 60655</a:t>
            </a:r>
          </a:p>
          <a:p>
            <a:pPr lvl="1"/>
            <a:r>
              <a:rPr lang="en-US" dirty="0" smtClean="0"/>
              <a:t>NIGMS MARC-U*STAR GM 07717</a:t>
            </a:r>
          </a:p>
          <a:p>
            <a:pPr lvl="1"/>
            <a:r>
              <a:rPr lang="en-US" dirty="0" smtClean="0"/>
              <a:t>Work Study Research Training Program</a:t>
            </a:r>
          </a:p>
          <a:p>
            <a:pPr lvl="1"/>
            <a:r>
              <a:rPr lang="en-US" dirty="0" smtClean="0"/>
              <a:t>Your mentor’s grant</a:t>
            </a:r>
          </a:p>
          <a:p>
            <a:pPr lvl="1"/>
            <a:r>
              <a:rPr lang="en-US" dirty="0" smtClean="0"/>
              <a:t>??</a:t>
            </a:r>
          </a:p>
          <a:p>
            <a:pPr lvl="1"/>
            <a:endParaRPr lang="en-US" dirty="0" smtClean="0"/>
          </a:p>
        </p:txBody>
      </p:sp>
    </p:spTree>
    <p:extLst>
      <p:ext uri="{BB962C8B-B14F-4D97-AF65-F5344CB8AC3E}">
        <p14:creationId xmlns:p14="http://schemas.microsoft.com/office/powerpoint/2010/main" val="264801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Acknowledgements - Abstracts</a:t>
            </a:r>
            <a:endParaRPr lang="en-US" dirty="0" smtClean="0"/>
          </a:p>
        </p:txBody>
      </p:sp>
      <p:sp>
        <p:nvSpPr>
          <p:cNvPr id="5123" name="Content Placeholder 2"/>
          <p:cNvSpPr>
            <a:spLocks noGrp="1"/>
          </p:cNvSpPr>
          <p:nvPr>
            <p:ph idx="1"/>
          </p:nvPr>
        </p:nvSpPr>
        <p:spPr/>
        <p:txBody>
          <a:bodyPr/>
          <a:lstStyle/>
          <a:p>
            <a:r>
              <a:rPr lang="en-US" dirty="0" smtClean="0"/>
              <a:t>Online How-To Presentation from SACNAS</a:t>
            </a:r>
          </a:p>
          <a:p>
            <a:pPr lvl="1"/>
            <a:r>
              <a:rPr lang="en-US" dirty="0" smtClean="0">
                <a:hlinkClick r:id="rId3"/>
              </a:rPr>
              <a:t>http://www.vimeo.com/3968357</a:t>
            </a:r>
            <a:endParaRPr lang="en-US" dirty="0" smtClean="0"/>
          </a:p>
          <a:p>
            <a:r>
              <a:rPr lang="en-US" dirty="0" smtClean="0"/>
              <a:t> How to construct a </a:t>
            </a:r>
            <a:r>
              <a:rPr lang="en-US" i="1" dirty="0" smtClean="0"/>
              <a:t>Nature</a:t>
            </a:r>
            <a:r>
              <a:rPr lang="en-US" dirty="0" smtClean="0"/>
              <a:t> summary paragraph</a:t>
            </a:r>
          </a:p>
          <a:p>
            <a:pPr lvl="1"/>
            <a:r>
              <a:rPr lang="en-US" sz="1800" dirty="0">
                <a:hlinkClick r:id="rId4"/>
              </a:rPr>
              <a:t>http://</a:t>
            </a:r>
            <a:r>
              <a:rPr lang="en-US" sz="1800" dirty="0" smtClean="0">
                <a:hlinkClick r:id="rId4"/>
              </a:rPr>
              <a:t>www.nature.com/nature/authors/gta/Letter_bold_para.doc</a:t>
            </a:r>
            <a:endParaRPr lang="en-US" sz="1800" dirty="0" smtClean="0"/>
          </a:p>
          <a:p>
            <a:r>
              <a:rPr lang="en-US" dirty="0" smtClean="0"/>
              <a:t>Sir Conferences – Abstract Preparation and how to write a good abstract:</a:t>
            </a:r>
          </a:p>
          <a:p>
            <a:pPr lvl="1"/>
            <a:r>
              <a:rPr lang="en-US" dirty="0">
                <a:hlinkClick r:id="rId5"/>
              </a:rPr>
              <a:t>http://</a:t>
            </a:r>
            <a:r>
              <a:rPr lang="en-US" dirty="0" smtClean="0">
                <a:hlinkClick r:id="rId5"/>
              </a:rPr>
              <a:t>www.sirmeeting.org/index.cfm?do=cnt.page&amp;pg=1135</a:t>
            </a:r>
            <a:r>
              <a:rPr lang="en-US" dirty="0" smtClean="0"/>
              <a:t>  </a:t>
            </a:r>
          </a:p>
        </p:txBody>
      </p:sp>
    </p:spTree>
    <p:extLst>
      <p:ext uri="{BB962C8B-B14F-4D97-AF65-F5344CB8AC3E}">
        <p14:creationId xmlns:p14="http://schemas.microsoft.com/office/powerpoint/2010/main" val="11768488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a:t>
            </a:r>
            <a:endParaRPr lang="en-US" dirty="0"/>
          </a:p>
        </p:txBody>
      </p:sp>
      <p:sp>
        <p:nvSpPr>
          <p:cNvPr id="3" name="Content Placeholder 2"/>
          <p:cNvSpPr>
            <a:spLocks noGrp="1"/>
          </p:cNvSpPr>
          <p:nvPr>
            <p:ph idx="1"/>
          </p:nvPr>
        </p:nvSpPr>
        <p:spPr/>
        <p:txBody>
          <a:bodyPr/>
          <a:lstStyle/>
          <a:p>
            <a:r>
              <a:rPr lang="en-US" dirty="0" smtClean="0"/>
              <a:t>With final permission from your PI…submit!</a:t>
            </a:r>
          </a:p>
          <a:p>
            <a:r>
              <a:rPr lang="en-US" dirty="0" smtClean="0"/>
              <a:t>Can also submit a travel award (they pay for you to go!)</a:t>
            </a:r>
            <a:endParaRPr lang="en-US" dirty="0"/>
          </a:p>
          <a:p>
            <a:r>
              <a:rPr lang="en-US" dirty="0" smtClean="0"/>
              <a:t>Await a Response…</a:t>
            </a:r>
          </a:p>
          <a:p>
            <a:endParaRPr lang="en-US" dirty="0" smtClean="0"/>
          </a:p>
          <a:p>
            <a:r>
              <a:rPr lang="en-US" dirty="0" smtClean="0"/>
              <a:t>May get an Oral (if requested)</a:t>
            </a:r>
          </a:p>
          <a:p>
            <a:r>
              <a:rPr lang="en-US" dirty="0" smtClean="0"/>
              <a:t>Otherwise, will probably be a Poster</a:t>
            </a:r>
            <a:endParaRPr lang="en-US" dirty="0"/>
          </a:p>
        </p:txBody>
      </p:sp>
    </p:spTree>
    <p:extLst>
      <p:ext uri="{BB962C8B-B14F-4D97-AF65-F5344CB8AC3E}">
        <p14:creationId xmlns:p14="http://schemas.microsoft.com/office/powerpoint/2010/main" val="783266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Acceptance!</a:t>
            </a:r>
            <a:endParaRPr lang="en-US" dirty="0"/>
          </a:p>
        </p:txBody>
      </p:sp>
      <p:sp>
        <p:nvSpPr>
          <p:cNvPr id="3" name="Content Placeholder 2"/>
          <p:cNvSpPr>
            <a:spLocks noGrp="1"/>
          </p:cNvSpPr>
          <p:nvPr>
            <p:ph idx="1"/>
          </p:nvPr>
        </p:nvSpPr>
        <p:spPr>
          <a:xfrm>
            <a:off x="457200" y="1447800"/>
            <a:ext cx="7620000" cy="5257800"/>
          </a:xfrm>
        </p:spPr>
        <p:txBody>
          <a:bodyPr>
            <a:normAutofit fontScale="92500" lnSpcReduction="20000"/>
          </a:bodyPr>
          <a:lstStyle/>
          <a:p>
            <a:r>
              <a:rPr lang="en-US" dirty="0"/>
              <a:t>Dear SACNAS Colleague,</a:t>
            </a:r>
            <a:br>
              <a:rPr lang="en-US" dirty="0"/>
            </a:br>
            <a:r>
              <a:rPr lang="en-US" dirty="0"/>
              <a:t/>
            </a:r>
            <a:br>
              <a:rPr lang="en-US" dirty="0"/>
            </a:br>
            <a:r>
              <a:rPr lang="en-US" dirty="0"/>
              <a:t>It is with great pleasure we inform you that your abstract "OPTICAL PROPERTIES OF WHOLE HUMAN BLOOD IN THE NEAR IR REGION" has been accepted for poster presentation at the 2009 SACNAS National Conference - October 15-18, 2009 in Dallas, Texas.</a:t>
            </a:r>
            <a:br>
              <a:rPr lang="en-US" dirty="0"/>
            </a:br>
            <a:r>
              <a:rPr lang="en-US" dirty="0"/>
              <a:t/>
            </a:r>
            <a:br>
              <a:rPr lang="en-US" dirty="0"/>
            </a:br>
            <a:r>
              <a:rPr lang="en-US" dirty="0" smtClean="0"/>
              <a:t>If </a:t>
            </a:r>
            <a:r>
              <a:rPr lang="en-US" dirty="0"/>
              <a:t>you must cancel your presentation at any time, please contact me immediately, </a:t>
            </a:r>
            <a:r>
              <a:rPr lang="en-US" u="sng" dirty="0">
                <a:hlinkClick r:id="rId3"/>
              </a:rPr>
              <a:t>michael@sacnas.org</a:t>
            </a:r>
            <a:r>
              <a:rPr lang="en-US" dirty="0"/>
              <a:t>; </a:t>
            </a:r>
            <a:r>
              <a:rPr lang="en-US" dirty="0" err="1"/>
              <a:t>TollFree</a:t>
            </a:r>
            <a:r>
              <a:rPr lang="en-US" dirty="0"/>
              <a:t> 877-722-6271 x333.</a:t>
            </a:r>
            <a:br>
              <a:rPr lang="en-US" dirty="0"/>
            </a:br>
            <a:r>
              <a:rPr lang="en-US" dirty="0"/>
              <a:t/>
            </a:r>
            <a:br>
              <a:rPr lang="en-US" dirty="0"/>
            </a:br>
            <a:r>
              <a:rPr lang="en-US" dirty="0"/>
              <a:t>As the Conference approaches, please look for more emails from SACNAS regarding guidelines for presentations, exact time/date/location of your presentation, as well as information on the many opportunities present at this year's Conference in Dallas.</a:t>
            </a:r>
            <a:br>
              <a:rPr lang="en-US" dirty="0"/>
            </a:br>
            <a:r>
              <a:rPr lang="en-US" dirty="0"/>
              <a:t/>
            </a:r>
            <a:br>
              <a:rPr lang="en-US" dirty="0"/>
            </a:br>
            <a:r>
              <a:rPr lang="en-US" dirty="0"/>
              <a:t/>
            </a:r>
            <a:br>
              <a:rPr lang="en-US" dirty="0"/>
            </a:br>
            <a:r>
              <a:rPr lang="en-US" dirty="0"/>
              <a:t>Kind Regards,</a:t>
            </a:r>
            <a:br>
              <a:rPr lang="en-US" dirty="0"/>
            </a:br>
            <a:r>
              <a:rPr lang="en-US" dirty="0"/>
              <a:t/>
            </a:r>
            <a:br>
              <a:rPr lang="en-US" dirty="0"/>
            </a:br>
            <a:r>
              <a:rPr lang="en-US" dirty="0" err="1" smtClean="0"/>
              <a:t>xxxx</a:t>
            </a:r>
            <a:endParaRPr lang="en-US" dirty="0"/>
          </a:p>
        </p:txBody>
      </p:sp>
    </p:spTree>
    <p:extLst>
      <p:ext uri="{BB962C8B-B14F-4D97-AF65-F5344CB8AC3E}">
        <p14:creationId xmlns:p14="http://schemas.microsoft.com/office/powerpoint/2010/main" val="3318949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620000" cy="1143000"/>
          </a:xfrm>
        </p:spPr>
        <p:txBody>
          <a:bodyPr/>
          <a:lstStyle/>
          <a:p>
            <a:r>
              <a:rPr lang="en-US" dirty="0" smtClean="0"/>
              <a:t>The Scientific Abstract</a:t>
            </a:r>
            <a:endParaRPr lang="en-US" dirty="0"/>
          </a:p>
        </p:txBody>
      </p:sp>
      <p:sp>
        <p:nvSpPr>
          <p:cNvPr id="9" name="Content Placeholder 8"/>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253" y="1328738"/>
            <a:ext cx="8042747" cy="522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V="1">
            <a:off x="34453" y="5717005"/>
            <a:ext cx="609600" cy="533400"/>
          </a:xfrm>
          <a:prstGeom prst="straightConnector1">
            <a:avLst/>
          </a:prstGeom>
          <a:ln w="44450">
            <a:solidFill>
              <a:srgbClr val="FF0000"/>
            </a:solidFill>
            <a:tailEnd type="arrow"/>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146474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What is an Abstract?</a:t>
            </a:r>
            <a:endParaRPr lang="en-US" dirty="0" smtClean="0"/>
          </a:p>
        </p:txBody>
      </p:sp>
      <p:sp>
        <p:nvSpPr>
          <p:cNvPr id="27651" name="Rectangle 3"/>
          <p:cNvSpPr>
            <a:spLocks noGrp="1" noChangeArrowheads="1"/>
          </p:cNvSpPr>
          <p:nvPr>
            <p:ph type="body" sz="half" idx="1"/>
          </p:nvPr>
        </p:nvSpPr>
        <p:spPr>
          <a:xfrm>
            <a:off x="457200" y="1600200"/>
            <a:ext cx="4495800" cy="4953000"/>
          </a:xfrm>
        </p:spPr>
        <p:txBody>
          <a:bodyPr>
            <a:normAutofit/>
          </a:bodyPr>
          <a:lstStyle/>
          <a:p>
            <a:r>
              <a:rPr lang="en-US" dirty="0" smtClean="0"/>
              <a:t>Summary report of research study</a:t>
            </a:r>
          </a:p>
          <a:p>
            <a:r>
              <a:rPr lang="en-US" dirty="0" smtClean="0"/>
              <a:t>Single paragraph manuscript</a:t>
            </a:r>
          </a:p>
          <a:p>
            <a:r>
              <a:rPr lang="en-US" dirty="0" smtClean="0"/>
              <a:t>Several types</a:t>
            </a:r>
          </a:p>
          <a:p>
            <a:pPr lvl="1"/>
            <a:r>
              <a:rPr lang="en-US" dirty="0" smtClean="0"/>
              <a:t>In papers</a:t>
            </a:r>
          </a:p>
          <a:p>
            <a:pPr lvl="1"/>
            <a:r>
              <a:rPr lang="en-US" dirty="0" smtClean="0"/>
              <a:t>Included in grant proposals</a:t>
            </a:r>
          </a:p>
          <a:p>
            <a:pPr lvl="1"/>
            <a:r>
              <a:rPr lang="en-US" dirty="0" smtClean="0">
                <a:solidFill>
                  <a:srgbClr val="C00000"/>
                </a:solidFill>
              </a:rPr>
              <a:t>Conferences</a:t>
            </a:r>
          </a:p>
          <a:p>
            <a:r>
              <a:rPr lang="en-US" dirty="0" smtClean="0"/>
              <a:t>Conferences</a:t>
            </a:r>
          </a:p>
          <a:p>
            <a:pPr lvl="1"/>
            <a:r>
              <a:rPr lang="en-US" dirty="0" smtClean="0"/>
              <a:t>Determines format/style</a:t>
            </a:r>
          </a:p>
          <a:p>
            <a:pPr lvl="1"/>
            <a:r>
              <a:rPr lang="en-US" dirty="0" smtClean="0"/>
              <a:t>Approval required for Presentation</a:t>
            </a:r>
          </a:p>
          <a:p>
            <a:pPr lvl="1"/>
            <a:r>
              <a:rPr lang="en-US" dirty="0" smtClean="0"/>
              <a:t>Published in books/proceedings or electronically</a:t>
            </a:r>
          </a:p>
          <a:p>
            <a:r>
              <a:rPr lang="en-US" dirty="0" smtClean="0"/>
              <a:t>Draws people to your work</a:t>
            </a:r>
          </a:p>
          <a:p>
            <a:r>
              <a:rPr lang="en-US" dirty="0" smtClean="0"/>
              <a:t>Some fields have mini-papers</a:t>
            </a:r>
          </a:p>
        </p:txBody>
      </p:sp>
      <p:graphicFrame>
        <p:nvGraphicFramePr>
          <p:cNvPr id="1026" name="Object 9"/>
          <p:cNvGraphicFramePr>
            <a:graphicFrameLocks noChangeAspect="1"/>
          </p:cNvGraphicFramePr>
          <p:nvPr>
            <p:extLst>
              <p:ext uri="{D42A27DB-BD31-4B8C-83A1-F6EECF244321}">
                <p14:modId xmlns:p14="http://schemas.microsoft.com/office/powerpoint/2010/main" val="1610812917"/>
              </p:ext>
            </p:extLst>
          </p:nvPr>
        </p:nvGraphicFramePr>
        <p:xfrm>
          <a:off x="5486400" y="914400"/>
          <a:ext cx="2909888" cy="5741988"/>
        </p:xfrm>
        <a:graphic>
          <a:graphicData uri="http://schemas.openxmlformats.org/presentationml/2006/ole">
            <mc:AlternateContent xmlns:mc="http://schemas.openxmlformats.org/markup-compatibility/2006">
              <mc:Choice xmlns:v="urn:schemas-microsoft-com:vml" Requires="v">
                <p:oleObj spid="_x0000_s1029" name="Bitmap Image" r:id="rId4" imgW="3258005" imgH="6428571" progId="PBrush">
                  <p:embed/>
                </p:oleObj>
              </mc:Choice>
              <mc:Fallback>
                <p:oleObj name="Bitmap Image" r:id="rId4" imgW="3258005" imgH="6428571"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914400"/>
                        <a:ext cx="2909888" cy="574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248835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For Conferences</a:t>
            </a:r>
            <a:endParaRPr lang="en-US" dirty="0" smtClean="0"/>
          </a:p>
        </p:txBody>
      </p:sp>
      <p:sp>
        <p:nvSpPr>
          <p:cNvPr id="6147" name="Rectangle 3"/>
          <p:cNvSpPr>
            <a:spLocks noGrp="1" noChangeArrowheads="1"/>
          </p:cNvSpPr>
          <p:nvPr>
            <p:ph idx="1"/>
          </p:nvPr>
        </p:nvSpPr>
        <p:spPr>
          <a:xfrm>
            <a:off x="457200" y="1600200"/>
            <a:ext cx="7620000" cy="4876800"/>
          </a:xfrm>
        </p:spPr>
        <p:txBody>
          <a:bodyPr>
            <a:normAutofit fontScale="92500" lnSpcReduction="20000"/>
          </a:bodyPr>
          <a:lstStyle/>
          <a:p>
            <a:r>
              <a:rPr lang="en-US" sz="2600" dirty="0" smtClean="0"/>
              <a:t>CREATE</a:t>
            </a:r>
          </a:p>
          <a:p>
            <a:pPr lvl="1"/>
            <a:r>
              <a:rPr lang="en-US" sz="2200" dirty="0" smtClean="0"/>
              <a:t>Examine “call for abstracts” rules</a:t>
            </a:r>
          </a:p>
          <a:p>
            <a:pPr lvl="1"/>
            <a:r>
              <a:rPr lang="en-US" sz="2200" dirty="0" smtClean="0"/>
              <a:t>With research mentor</a:t>
            </a:r>
          </a:p>
          <a:p>
            <a:pPr lvl="1"/>
            <a:r>
              <a:rPr lang="en-US" sz="2200" dirty="0" smtClean="0"/>
              <a:t>Write abstract (multiple drafts with mentor)</a:t>
            </a:r>
          </a:p>
          <a:p>
            <a:r>
              <a:rPr lang="en-US" sz="2600" dirty="0" smtClean="0"/>
              <a:t>SUBMIT</a:t>
            </a:r>
          </a:p>
          <a:p>
            <a:pPr lvl="1"/>
            <a:r>
              <a:rPr lang="en-US" sz="2200" dirty="0" smtClean="0"/>
              <a:t>Double check rules</a:t>
            </a:r>
          </a:p>
          <a:p>
            <a:pPr lvl="1"/>
            <a:r>
              <a:rPr lang="en-US" sz="2200" dirty="0" smtClean="0"/>
              <a:t>Final mentor approval</a:t>
            </a:r>
          </a:p>
          <a:p>
            <a:pPr lvl="1"/>
            <a:r>
              <a:rPr lang="en-US" sz="2200" dirty="0" smtClean="0"/>
              <a:t>Choose Oral Presentation or Poster (might not have choice)</a:t>
            </a:r>
          </a:p>
          <a:p>
            <a:r>
              <a:rPr lang="en-US" sz="2600" dirty="0" smtClean="0"/>
              <a:t>CONFERENCE RESPONSE:</a:t>
            </a:r>
          </a:p>
          <a:p>
            <a:pPr lvl="1"/>
            <a:r>
              <a:rPr lang="en-US" sz="2200" dirty="0" smtClean="0"/>
              <a:t>Accepted or not</a:t>
            </a:r>
          </a:p>
          <a:p>
            <a:pPr lvl="1"/>
            <a:r>
              <a:rPr lang="en-US" sz="2200" dirty="0" smtClean="0"/>
              <a:t>Oral or Poster</a:t>
            </a:r>
          </a:p>
          <a:p>
            <a:r>
              <a:rPr lang="en-US" sz="2600" dirty="0" smtClean="0"/>
              <a:t>PREPARE PRESENTATION</a:t>
            </a:r>
          </a:p>
          <a:p>
            <a:r>
              <a:rPr lang="en-US" sz="2600" dirty="0" smtClean="0"/>
              <a:t>REGISTER/ATTEND CONFERENCE</a:t>
            </a:r>
          </a:p>
          <a:p>
            <a:r>
              <a:rPr lang="en-US" sz="2600" dirty="0" smtClean="0"/>
              <a:t>MAKE PRESENTATION</a:t>
            </a:r>
          </a:p>
          <a:p>
            <a:endParaRPr lang="en-US" dirty="0" smtClean="0"/>
          </a:p>
        </p:txBody>
      </p:sp>
    </p:spTree>
    <p:extLst>
      <p:ext uri="{BB962C8B-B14F-4D97-AF65-F5344CB8AC3E}">
        <p14:creationId xmlns:p14="http://schemas.microsoft.com/office/powerpoint/2010/main" val="3495430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Following the Rules…</a:t>
            </a:r>
          </a:p>
        </p:txBody>
      </p:sp>
      <p:sp>
        <p:nvSpPr>
          <p:cNvPr id="29699" name="Rectangle 3"/>
          <p:cNvSpPr>
            <a:spLocks noGrp="1" noChangeArrowheads="1"/>
          </p:cNvSpPr>
          <p:nvPr>
            <p:ph idx="1"/>
          </p:nvPr>
        </p:nvSpPr>
        <p:spPr/>
        <p:txBody>
          <a:bodyPr>
            <a:normAutofit lnSpcReduction="10000"/>
          </a:bodyPr>
          <a:lstStyle/>
          <a:p>
            <a:r>
              <a:rPr lang="en-US" dirty="0" smtClean="0"/>
              <a:t>Concise as possible</a:t>
            </a:r>
          </a:p>
          <a:p>
            <a:pPr lvl="1"/>
            <a:r>
              <a:rPr lang="en-US" dirty="0" smtClean="0"/>
              <a:t>Body length determined</a:t>
            </a:r>
          </a:p>
          <a:p>
            <a:pPr lvl="2"/>
            <a:r>
              <a:rPr lang="en-US" dirty="0" smtClean="0"/>
              <a:t>~300 Words </a:t>
            </a:r>
            <a:r>
              <a:rPr lang="en-US" dirty="0" smtClean="0">
                <a:solidFill>
                  <a:srgbClr val="C00000"/>
                </a:solidFill>
              </a:rPr>
              <a:t>(250 for COS Research Conference!)</a:t>
            </a:r>
          </a:p>
          <a:p>
            <a:pPr lvl="2"/>
            <a:r>
              <a:rPr lang="en-US" dirty="0" smtClean="0"/>
              <a:t>~2500 Characters</a:t>
            </a:r>
          </a:p>
          <a:p>
            <a:pPr lvl="1"/>
            <a:r>
              <a:rPr lang="en-US" dirty="0" smtClean="0"/>
              <a:t>Title length may be determined</a:t>
            </a:r>
          </a:p>
          <a:p>
            <a:r>
              <a:rPr lang="en-US" dirty="0" smtClean="0"/>
              <a:t>Formatting specified</a:t>
            </a:r>
          </a:p>
          <a:p>
            <a:pPr lvl="1"/>
            <a:r>
              <a:rPr lang="en-US" dirty="0" smtClean="0"/>
              <a:t>Font used and its size</a:t>
            </a:r>
          </a:p>
          <a:p>
            <a:pPr lvl="1"/>
            <a:r>
              <a:rPr lang="en-US" dirty="0" smtClean="0"/>
              <a:t>Title capitalization</a:t>
            </a:r>
          </a:p>
          <a:p>
            <a:r>
              <a:rPr lang="en-US" dirty="0" smtClean="0"/>
              <a:t>Single spaced</a:t>
            </a:r>
          </a:p>
          <a:p>
            <a:r>
              <a:rPr lang="en-US" dirty="0" smtClean="0"/>
              <a:t>Third Person Active Tense allowed now (We found..)</a:t>
            </a:r>
          </a:p>
          <a:p>
            <a:r>
              <a:rPr lang="en-US" dirty="0" smtClean="0"/>
              <a:t>Usually no references or figures (check with PI)</a:t>
            </a:r>
          </a:p>
          <a:p>
            <a:pPr lvl="1"/>
            <a:r>
              <a:rPr lang="en-US" dirty="0" smtClean="0"/>
              <a:t>Engineers or other computational fields may include these</a:t>
            </a:r>
          </a:p>
          <a:p>
            <a:r>
              <a:rPr lang="en-US" dirty="0" smtClean="0"/>
              <a:t>Usually no references</a:t>
            </a:r>
          </a:p>
        </p:txBody>
      </p:sp>
    </p:spTree>
    <p:extLst>
      <p:ext uri="{BB962C8B-B14F-4D97-AF65-F5344CB8AC3E}">
        <p14:creationId xmlns:p14="http://schemas.microsoft.com/office/powerpoint/2010/main" val="2129715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Example Conference Abstract Rules</a:t>
            </a:r>
            <a:endParaRPr lang="en-US" sz="4000" dirty="0"/>
          </a:p>
        </p:txBody>
      </p:sp>
      <p:sp>
        <p:nvSpPr>
          <p:cNvPr id="3" name="Content Placeholder 2"/>
          <p:cNvSpPr>
            <a:spLocks noGrp="1"/>
          </p:cNvSpPr>
          <p:nvPr>
            <p:ph idx="1"/>
          </p:nvPr>
        </p:nvSpPr>
        <p:spPr/>
        <p:txBody>
          <a:bodyPr/>
          <a:lstStyle/>
          <a:p>
            <a:r>
              <a:rPr lang="en-US" dirty="0" smtClean="0"/>
              <a:t>ABRCMS</a:t>
            </a:r>
          </a:p>
          <a:p>
            <a:pPr lvl="1"/>
            <a:r>
              <a:rPr lang="en-US" dirty="0">
                <a:hlinkClick r:id="rId3"/>
              </a:rPr>
              <a:t>http://</a:t>
            </a:r>
            <a:r>
              <a:rPr lang="en-US" dirty="0" smtClean="0">
                <a:hlinkClick r:id="rId3"/>
              </a:rPr>
              <a:t>www.abrcms.org/index.php/abstracts-posters/abstract-submission-selection/44-2013/abstracts-and-posters/211-abstracts-posters-rules</a:t>
            </a:r>
            <a:r>
              <a:rPr lang="en-US" dirty="0" smtClean="0"/>
              <a:t> </a:t>
            </a:r>
          </a:p>
          <a:p>
            <a:pPr lvl="1"/>
            <a:endParaRPr lang="en-US" dirty="0"/>
          </a:p>
          <a:p>
            <a:r>
              <a:rPr lang="en-US" dirty="0" smtClean="0"/>
              <a:t>SACNAS Abstract Resources</a:t>
            </a:r>
          </a:p>
          <a:p>
            <a:pPr lvl="1"/>
            <a:r>
              <a:rPr lang="en-US" dirty="0">
                <a:hlinkClick r:id="rId4"/>
              </a:rPr>
              <a:t>http://</a:t>
            </a:r>
            <a:r>
              <a:rPr lang="en-US" dirty="0" smtClean="0">
                <a:hlinkClick r:id="rId4"/>
              </a:rPr>
              <a:t>sacnas.org/content/presentations-resources#writing%20an%20effective%20abstract</a:t>
            </a:r>
            <a:r>
              <a:rPr lang="en-US" dirty="0" smtClean="0"/>
              <a:t> </a:t>
            </a:r>
            <a:endParaRPr lang="en-US" dirty="0"/>
          </a:p>
        </p:txBody>
      </p:sp>
    </p:spTree>
    <p:extLst>
      <p:ext uri="{BB962C8B-B14F-4D97-AF65-F5344CB8AC3E}">
        <p14:creationId xmlns:p14="http://schemas.microsoft.com/office/powerpoint/2010/main" val="645142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p:txBody>
          <a:bodyPr/>
          <a:lstStyle/>
          <a:p>
            <a:r>
              <a:rPr lang="en-US" smtClean="0"/>
              <a:t>General Abstract Format</a:t>
            </a:r>
            <a:endParaRPr lang="en-US" dirty="0" smtClean="0"/>
          </a:p>
        </p:txBody>
      </p:sp>
      <p:sp>
        <p:nvSpPr>
          <p:cNvPr id="28675" name="Rectangle 1027"/>
          <p:cNvSpPr>
            <a:spLocks noGrp="1" noChangeArrowheads="1"/>
          </p:cNvSpPr>
          <p:nvPr>
            <p:ph idx="1"/>
          </p:nvPr>
        </p:nvSpPr>
        <p:spPr/>
        <p:txBody>
          <a:bodyPr>
            <a:normAutofit/>
          </a:bodyPr>
          <a:lstStyle/>
          <a:p>
            <a:r>
              <a:rPr lang="en-US" dirty="0" smtClean="0"/>
              <a:t>Project Title</a:t>
            </a:r>
          </a:p>
          <a:p>
            <a:r>
              <a:rPr lang="en-US" dirty="0" smtClean="0"/>
              <a:t>Author, affiliations (university/department) and Address, perhaps email…</a:t>
            </a:r>
          </a:p>
          <a:p>
            <a:endParaRPr lang="en-US" dirty="0" smtClean="0"/>
          </a:p>
          <a:p>
            <a:r>
              <a:rPr lang="en-US" b="1" dirty="0" smtClean="0"/>
              <a:t>Introduction</a:t>
            </a:r>
            <a:r>
              <a:rPr lang="en-US" dirty="0" smtClean="0"/>
              <a:t> </a:t>
            </a:r>
          </a:p>
          <a:p>
            <a:r>
              <a:rPr lang="en-US" dirty="0" smtClean="0"/>
              <a:t>(Purpose/Hypothesis)</a:t>
            </a:r>
          </a:p>
          <a:p>
            <a:r>
              <a:rPr lang="en-US" b="1" dirty="0" smtClean="0"/>
              <a:t>Methods</a:t>
            </a:r>
            <a:endParaRPr lang="en-US" dirty="0" smtClean="0"/>
          </a:p>
          <a:p>
            <a:r>
              <a:rPr lang="en-US" b="1" dirty="0" smtClean="0"/>
              <a:t>Results</a:t>
            </a:r>
            <a:endParaRPr lang="en-US" dirty="0"/>
          </a:p>
          <a:p>
            <a:r>
              <a:rPr lang="en-US" b="1" dirty="0" smtClean="0"/>
              <a:t>Discussion/Implications</a:t>
            </a:r>
            <a:endParaRPr lang="en-US" dirty="0"/>
          </a:p>
          <a:p>
            <a:r>
              <a:rPr lang="en-US" dirty="0" smtClean="0"/>
              <a:t>Funding Source</a:t>
            </a:r>
          </a:p>
        </p:txBody>
      </p:sp>
    </p:spTree>
    <p:extLst>
      <p:ext uri="{BB962C8B-B14F-4D97-AF65-F5344CB8AC3E}">
        <p14:creationId xmlns:p14="http://schemas.microsoft.com/office/powerpoint/2010/main" val="69364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Mentor Involvement</a:t>
            </a:r>
            <a:endParaRPr lang="en-US" dirty="0"/>
          </a:p>
        </p:txBody>
      </p:sp>
      <p:sp>
        <p:nvSpPr>
          <p:cNvPr id="3" name="Content Placeholder 2"/>
          <p:cNvSpPr>
            <a:spLocks noGrp="1"/>
          </p:cNvSpPr>
          <p:nvPr>
            <p:ph idx="1"/>
          </p:nvPr>
        </p:nvSpPr>
        <p:spPr>
          <a:xfrm>
            <a:off x="457200" y="1371600"/>
            <a:ext cx="7620000" cy="5029200"/>
          </a:xfrm>
        </p:spPr>
        <p:txBody>
          <a:bodyPr>
            <a:normAutofit lnSpcReduction="10000"/>
          </a:bodyPr>
          <a:lstStyle/>
          <a:p>
            <a:r>
              <a:rPr lang="en-US" dirty="0" smtClean="0"/>
              <a:t>Research Mentor needs to be involved at all levels</a:t>
            </a:r>
          </a:p>
          <a:p>
            <a:pPr lvl="1"/>
            <a:r>
              <a:rPr lang="en-US" dirty="0" smtClean="0"/>
              <a:t>Experiments </a:t>
            </a:r>
            <a:r>
              <a:rPr lang="en-US" dirty="0"/>
              <a:t>to include</a:t>
            </a:r>
          </a:p>
          <a:p>
            <a:pPr lvl="2"/>
            <a:r>
              <a:rPr lang="en-US" dirty="0"/>
              <a:t>Best </a:t>
            </a:r>
            <a:r>
              <a:rPr lang="en-US" dirty="0" smtClean="0"/>
              <a:t>story from sub-project and available data</a:t>
            </a:r>
            <a:endParaRPr lang="en-US" dirty="0"/>
          </a:p>
          <a:p>
            <a:pPr lvl="2"/>
            <a:r>
              <a:rPr lang="en-US" dirty="0"/>
              <a:t>What they want </a:t>
            </a:r>
            <a:r>
              <a:rPr lang="en-US" dirty="0" smtClean="0"/>
              <a:t>revealed</a:t>
            </a:r>
            <a:endParaRPr lang="en-US" dirty="0"/>
          </a:p>
          <a:p>
            <a:pPr lvl="1"/>
            <a:r>
              <a:rPr lang="en-US" dirty="0"/>
              <a:t>Writing</a:t>
            </a:r>
          </a:p>
          <a:p>
            <a:r>
              <a:rPr lang="en-US" dirty="0" smtClean="0"/>
              <a:t>May need many drafts back and forth w mentor</a:t>
            </a:r>
          </a:p>
          <a:p>
            <a:r>
              <a:rPr lang="en-US" dirty="0" smtClean="0"/>
              <a:t>Need to start early – Develop plan/timeline</a:t>
            </a:r>
          </a:p>
          <a:p>
            <a:r>
              <a:rPr lang="en-US" dirty="0" smtClean="0"/>
              <a:t>Will they be in town?</a:t>
            </a:r>
          </a:p>
          <a:p>
            <a:r>
              <a:rPr lang="en-US" dirty="0" smtClean="0"/>
              <a:t>NEED FINAL APPROVAL FOR SUBMISSION!</a:t>
            </a:r>
          </a:p>
          <a:p>
            <a:pPr lvl="1"/>
            <a:r>
              <a:rPr lang="en-US" dirty="0" smtClean="0"/>
              <a:t>Abstract is publication</a:t>
            </a:r>
            <a:endParaRPr lang="en-US" dirty="0"/>
          </a:p>
          <a:p>
            <a:pPr lvl="1"/>
            <a:r>
              <a:rPr lang="en-US" dirty="0" smtClean="0"/>
              <a:t>Represents them and their lab</a:t>
            </a:r>
          </a:p>
          <a:p>
            <a:pPr lvl="1"/>
            <a:r>
              <a:rPr lang="en-US" dirty="0" smtClean="0"/>
              <a:t>They look bad if their student messes up</a:t>
            </a:r>
          </a:p>
          <a:p>
            <a:pPr lvl="1"/>
            <a:r>
              <a:rPr lang="en-US" dirty="0" smtClean="0"/>
              <a:t>Recheck for use elsewhere</a:t>
            </a:r>
          </a:p>
          <a:p>
            <a:pPr lvl="1"/>
            <a:r>
              <a:rPr lang="en-US" dirty="0" smtClean="0"/>
              <a:t>Don’t change it after approval!</a:t>
            </a:r>
          </a:p>
        </p:txBody>
      </p:sp>
    </p:spTree>
    <p:extLst>
      <p:ext uri="{BB962C8B-B14F-4D97-AF65-F5344CB8AC3E}">
        <p14:creationId xmlns:p14="http://schemas.microsoft.com/office/powerpoint/2010/main" val="3032803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B76C0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1031</Words>
  <Application>Microsoft Office PowerPoint</Application>
  <PresentationFormat>On-screen Show (4:3)</PresentationFormat>
  <Paragraphs>220</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Adjacency</vt:lpstr>
      <vt:lpstr>Bitmap Image</vt:lpstr>
      <vt:lpstr>Scientific Abstracts</vt:lpstr>
      <vt:lpstr>Acknowledgements - Abstracts</vt:lpstr>
      <vt:lpstr>The Scientific Abstract</vt:lpstr>
      <vt:lpstr>What is an Abstract?</vt:lpstr>
      <vt:lpstr>For Conferences</vt:lpstr>
      <vt:lpstr>Following the Rules…</vt:lpstr>
      <vt:lpstr>Example Conference Abstract Rules</vt:lpstr>
      <vt:lpstr>General Abstract Format</vt:lpstr>
      <vt:lpstr>Mentor Involvement</vt:lpstr>
      <vt:lpstr>Authorship</vt:lpstr>
      <vt:lpstr>Abstract Title</vt:lpstr>
      <vt:lpstr>Advice on Writing </vt:lpstr>
      <vt:lpstr>Tense in Scientific Writing</vt:lpstr>
      <vt:lpstr>Abstract - Introduction</vt:lpstr>
      <vt:lpstr>Abstract – Purpose&amp; Hypothesis</vt:lpstr>
      <vt:lpstr>Abstract – Methods/Approach</vt:lpstr>
      <vt:lpstr>Abstract - Results</vt:lpstr>
      <vt:lpstr>Abstract - Discussion</vt:lpstr>
      <vt:lpstr>Acknowledgements of Funding</vt:lpstr>
      <vt:lpstr>Submit!</vt:lpstr>
      <vt:lpstr>Acceptance!</vt:lpstr>
    </vt:vector>
  </TitlesOfParts>
  <Company>University of Texas at San Antonio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Abstracts</dc:title>
  <dc:creator>utsa</dc:creator>
  <cp:lastModifiedBy>utsa</cp:lastModifiedBy>
  <cp:revision>3</cp:revision>
  <dcterms:created xsi:type="dcterms:W3CDTF">2014-07-07T15:45:08Z</dcterms:created>
  <dcterms:modified xsi:type="dcterms:W3CDTF">2014-07-15T18:11:38Z</dcterms:modified>
</cp:coreProperties>
</file>